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4"/>
    <p:sldMasterId id="2147483695" r:id="rId5"/>
    <p:sldMasterId id="2147483696" r:id="rId6"/>
    <p:sldMasterId id="214748369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Lst>
  <p:sldSz cy="6858000" cx="9144000"/>
  <p:notesSz cx="6858000" cy="9144000"/>
  <p:embeddedFontLst>
    <p:embeddedFont>
      <p:font typeface="Cabin"/>
      <p:regular r:id="rId81"/>
      <p:bold r:id="rId82"/>
      <p:italic r:id="rId83"/>
      <p:boldItalic r:id="rId84"/>
    </p:embeddedFont>
    <p:embeddedFont>
      <p:font typeface="Open Sans SemiBold"/>
      <p:regular r:id="rId85"/>
      <p:bold r:id="rId86"/>
      <p:italic r:id="rId87"/>
      <p:boldItalic r:id="rId88"/>
    </p:embeddedFont>
    <p:embeddedFont>
      <p:font typeface="Average"/>
      <p:regular r:id="rId89"/>
    </p:embeddedFont>
    <p:embeddedFont>
      <p:font typeface="Open Sans Medium"/>
      <p:regular r:id="rId90"/>
      <p:bold r:id="rId91"/>
      <p:italic r:id="rId92"/>
      <p:boldItalic r:id="rId93"/>
    </p:embeddedFont>
    <p:embeddedFont>
      <p:font typeface="Oswald"/>
      <p:regular r:id="rId94"/>
      <p:bold r:id="rId95"/>
    </p:embeddedFont>
    <p:embeddedFont>
      <p:font typeface="Open Sans"/>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4477FB-1A5C-4E5A-83F6-651318BBDA31}">
  <a:tblStyle styleId="{974477FB-1A5C-4E5A-83F6-651318BBDA3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78C8FBF-6D94-47DD-B17F-6713E8CC1C9C}"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Oswald-bold.fntdata"/><Relationship Id="rId94" Type="http://schemas.openxmlformats.org/officeDocument/2006/relationships/font" Target="fonts/Oswald-regular.fntdata"/><Relationship Id="rId97" Type="http://schemas.openxmlformats.org/officeDocument/2006/relationships/font" Target="fonts/OpenSans-bold.fntdata"/><Relationship Id="rId96" Type="http://schemas.openxmlformats.org/officeDocument/2006/relationships/font" Target="fonts/OpenSans-regular.fntdata"/><Relationship Id="rId11" Type="http://schemas.openxmlformats.org/officeDocument/2006/relationships/slide" Target="slides/slide3.xml"/><Relationship Id="rId99" Type="http://schemas.openxmlformats.org/officeDocument/2006/relationships/font" Target="fonts/OpenSans-boldItalic.fntdata"/><Relationship Id="rId10" Type="http://schemas.openxmlformats.org/officeDocument/2006/relationships/slide" Target="slides/slide2.xml"/><Relationship Id="rId98" Type="http://schemas.openxmlformats.org/officeDocument/2006/relationships/font" Target="fonts/OpenSans-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OpenSansMedium-bold.fntdata"/><Relationship Id="rId90" Type="http://schemas.openxmlformats.org/officeDocument/2006/relationships/font" Target="fonts/OpenSansMedium-regular.fntdata"/><Relationship Id="rId93" Type="http://schemas.openxmlformats.org/officeDocument/2006/relationships/font" Target="fonts/OpenSansMedium-boldItalic.fntdata"/><Relationship Id="rId92" Type="http://schemas.openxmlformats.org/officeDocument/2006/relationships/font" Target="fonts/OpenSansMedium-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font" Target="fonts/Cabin-boldItalic.fntdata"/><Relationship Id="rId83" Type="http://schemas.openxmlformats.org/officeDocument/2006/relationships/font" Target="fonts/Cabin-italic.fntdata"/><Relationship Id="rId86" Type="http://schemas.openxmlformats.org/officeDocument/2006/relationships/font" Target="fonts/OpenSansSemiBold-bold.fntdata"/><Relationship Id="rId85" Type="http://schemas.openxmlformats.org/officeDocument/2006/relationships/font" Target="fonts/OpenSansSemiBold-regular.fntdata"/><Relationship Id="rId88" Type="http://schemas.openxmlformats.org/officeDocument/2006/relationships/font" Target="fonts/OpenSansSemiBold-boldItalic.fntdata"/><Relationship Id="rId87" Type="http://schemas.openxmlformats.org/officeDocument/2006/relationships/font" Target="fonts/OpenSansSemiBold-italic.fntdata"/><Relationship Id="rId89" Type="http://schemas.openxmlformats.org/officeDocument/2006/relationships/font" Target="fonts/Average-regular.fntdata"/><Relationship Id="rId80" Type="http://schemas.openxmlformats.org/officeDocument/2006/relationships/slide" Target="slides/slide72.xml"/><Relationship Id="rId82" Type="http://schemas.openxmlformats.org/officeDocument/2006/relationships/font" Target="fonts/Cabin-bold.fntdata"/><Relationship Id="rId81" Type="http://schemas.openxmlformats.org/officeDocument/2006/relationships/font" Target="fonts/Cabin-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5ab3b90fb3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5ab3b90fb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from your cubby, one sheet of good copy paper from your folder, your photo of yourself, and your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ju duhen: kompleti juaj i vizatimit nga foshnja juaj, një fletë letre e mirë kopjimi nga dosja juaj, fotografia juaj dhe broshura e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ያስፈልግዎታል፡ የስዕል መሳርያዎ ከኩቢዎ፣ ከአቃፊዎ አንድ ጥሩ የቅጅ ወረቀት፣ የእራስዎ ፎቶ እና የቁም ቡክሌትዎ።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أنت بحاجة إلى: مجموعة الرسم الخاصة بك من خزانتك، وورقة واحدة من ورق النسخ الجيد من مجلدك، وصورتك الشخصية، وكتيب الصور الشخصية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են՝ ձեր ձագուկից ձեր նկարչական հավաքածուն, ձեր թղթապանակից մեկ թերթիկ լավ պատճենահանող թուղթ, ձեր լուսանկարը և ձեր դիմանկարի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necessiteu: el vostre kit de dibuix del vostre cubby, un full de paper de bona còpia de la vostra carpeta, la vostra foto vostra i el vostre fullet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今天你需要：从你的小柜子里拿出你的绘图工具包，从你的文件夹中拿出一张好的复印纸，你自己的照片，以及你的肖像册。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nodig: je tekenset uit je kluisje, een vel goed kopieerpapier uit je map, een foto van jezelf en je portretboekje.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نیاز دارید: کیت طراحی خود را از بچه خود، یک ورق کاغذ کپی خوب از پوشه خود، عکس خود و دفترچه پرتره خود 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 votre kit de dessin de votre casier, une feuille de papier de bonne qualité de votre dossier, votre photo de vous et votre livret de portraits.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aus deinem Ablagefach, ein Blatt gutes Kopierpapier aus deinem Ordner, dein Foto von dir und dein Portraitheft.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તમને જરૂર છે: તમારા ક્યુબીમાંથી તમારી ડ્રોઇંગ કીટ, તમારા ફોલ્ડરમાંથી સારી નકલ કાગળની એક શીટ, તમારો તમારો ફોટો અને તમારી પોટ્રેટ બુકલેટ.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चाहिए: अपने क्यूबी से अपनी ड्राइंग किट, अपने फोल्डर से अच्छे कॉपी पेपर की एक शीट, अपनी स्वयं की तस्वीर, और अपनी पोर्ट्रेट पुस्तिका।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ti serviranno: il kit da disegno che hai nel tuo cubicolo, un foglio di buona carta per fotocopie dalla tua cartellina, una tua foto e il tuo libretto di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今日必要なものは、小部屋にある描画キット、フォルダーにある良質のコピー用紙 1 枚、自分の写真、ポートレート ブックレットです。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 필요한 것은: 옷장에서 꺼낸 그림 도구, 폴더에서 좋은 카피지 한 장, 본인 사진, 초상화 책자입니다.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hûn hewce ne: kîta weya xêzkirinê ji kulikê we, yek pel kaxezek kopiyek baş ji peldanka we, wêneyê we û pirtûka portreya 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dari cubby anda, satu helaian kertas salinan yang baik dari folder anda, foto anda sendiri dan buku kecil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ഇത് ആവശ്യമാണ്: നിങ്ങളുടെ ക്യൂബിയിൽ നിന്നുള്ള നിങ്ങളുടെ ഡ്രോയിംഗ് കിറ്റ്, നിങ്ങളുടെ ഫോൾഡറിൽ നിന്ന് നല്ല കോപ്പി പേപ്പറിൻ്റെ ഒരു ഷീറ്റ്, നിങ്ങളുടെ ഫോട്ടോ, നിങ്ങളുടെ പോർട്രെയ്റ്റ് ബുക്ക്ലെറ്റ്.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तपाईलाई चाहिन्छ: तपाइँको क्यूबीबाट तपाइँको रेखाचित्र किट, तपाइँको फोल्डरबाट राम्रो प्रतिलिपि कागजको एक पाना, तपाइँको तपाइँको फोटो, र तपाइँको पोर्ट्रेट 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اړتیا لرئ: ستاسو د کیوب څخه ستاسو د نقاشۍ کټ، ستاسو د فولډر څخه د ښه کاپي کاغذ یوه پاڼه، ستاسو د خپل ځان عکس، او ستاسو د انځور کتابچه.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do seu armário, uma folha de papel de boa qualidade da sua pasta, uma foto sua e seu livreto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ਲੋੜ ਹੈ: ਤੁਹਾਡੇ ਕਿਊਬੀ ਤੋਂ ਤੁਹਾਡੀ ਡਰਾਇੰਗ ਕਿੱਟ, ਤੁਹਾਡੇ ਫੋਲਡਰ ਤੋਂ ਵਧੀਆ ਕਾਪੀ ਪੇਪਰ ਦੀ ਇੱਕ ਸ਼ੀਟ, ਤੁਹਾਡੀ ਆਪਣੀ ਫੋਟੋ, ਅਤੇ ਤੁਹਾਡੀ ਪੋਰਟਰੇਟ ਕਿਤਾਬਚਾ।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понадобится: набор для рисования из вашего чулана, один лист хорошей копировальной бумаги из вашей папки, ваша фотография и буклет с вашим портретом.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су вам потребни: ваш комплет за цртање из ваше кабине, један лист доброг папира за копирање из фасцикле, ваша фотографија себе и ваша књижица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qalabkaaga sawirida ee cubbykaaga, hal xaashi oo nuqul ah oo wanaagsan oo galkaaga ah, sawirkaaga, iyo buug-yarahaaga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de tu cubículo, una hoja de buen papel para fotocopias de tu carpeta, una foto tuya y tu folleto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anjeun ti cubby anjeun, hiji lambar kertas salinan anu saé tina polder anjeun, poto anjeun nyalira, sareng buklet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kutoka kwa cubby yako, karatasi moja ya nakala nzuri kutoka kwa folda yako, picha yako mwenyewe, na kijitabu chako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från din kubbe, ett ark bra kopieringspapper från din mapp, ditt foto på dig själv och ditt porträtthäfte.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mula sa iyong cubby, isang sheet ng magandang kopya ng papel mula sa iyong folder, ang iyong larawan ng iyong sarili, at ang iyong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உங்களுக்குத் தேவை: உங்கள் க்யூபியில் இருந்து உங்கள் வரைதல் கிட், உங்கள் கோப்புறையில் இருந்து நல்ல நகல் காகிதத்தின் ஒரு தாள், உங்கள் புகைப்படம் மற்றும் உங்கள் போர்ட்ரெய்ட் கையேடு.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 ชุดวาดรูปจากตู้ของคุณ กระดาษถ่ายเอกสารคุณภาพดี 1 แผ่นจากแฟ้มของคุณ รูปถ่ายของตัวคุณ และสมุดภาพเหมือนของคุณ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ihtiyacınız olanlar: Çekmecenizdeki çizim setiniz, klasörünüzden bir yaprak kaliteli fotokopi kağıdı, kendinize ait bir fotoğrafınız ve portre kitapçığınız.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вам знадобляться: ваш набір для малювання з вашого кубика, один аркуш хорошого копіювального паперу з вашої папки, ваша фотографія та ваш портретний буклет.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ضرورت ہے: آپ کے کیوب سے آپ کی ڈرائنگ کٹ، آپ کے فولڈر سے اچھے کاپی پیپر کی ایک شیٹ، آپ کی اپنی تصویر، اور آپ کا پورٹریٹ بکلیٹ۔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từ ngăn tủ của bạn, một tờ giấy in đẹp từ cặp tài liệu, ảnh tự chụp và tập ảnh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f0dce3d28b_0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f0dce3d28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8986b679d4_0_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8986b679d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232af8948_0_1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1232af894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fffc6df0f_0_2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7fffc6df0f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so much!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përmirësohen kaq shumë!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በጣም እየተሻሻሉ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الناس يتحسنون كثيرًا!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այնքան շատ են բարելավվում: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està millorant molt!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人们正在进步很多！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gaan er zoveel op vooruit!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مردم خیلی پیشرفت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s’améliorent tellement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machen so große Fortschritte!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ખૂબ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बहुत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stanno migliorando tantissimo!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人々はとても成長しています!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정말 많이 발전하고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pir baş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bertambah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വളരെയധികം മെച്ചപ്പെടുന്നു!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 धेरै सुधार गर्दैछन्!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ډیر ښه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melhorando muito!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ਬਹੁਤ ਸੁਧਾਰ ਕਰ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настолько улучшаются!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се толико поправљају!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aad bay u soo hagaagayaan!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mucho!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ningkat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wanaboreka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förbättras så mycket!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Napakalaki ng pag-unlad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மிகவும் முன்னேறுகிறார்கள்!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ผู้คนกำลังดีขึ้นมาก!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çok gelişiyor!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так вдосконалюються!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بہت بہتر ہو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tiến bộ rất nhiều!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7fffc6df0f_0_5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7fffc6df0f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5ab3b90fb3_0_2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5ab3b90fb3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7fffc6df0f_0_8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7fffc6df0f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7fffc6df0f_0_8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7fffc6df0f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7fffc6df0f_0_8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7fffc6df0f_0_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7fffc6df0f_0_9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7fffc6df0f_0_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1232af8948_0_1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1232af894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start our portrait project, beginning with creating a very light outline of the basic shapes using a light table. We are also learning about ancient Chinese and Egyptian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drawing a light outline of our portrait on a light table and learning about ancient Chinese and Egyptian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fillojmë projektin tonë të portretit, duke filluar me krijimin e një konturi shumë të lehtë të formave bazë duke përdorur një tabelë të lehtë. Po mësojmë gjithashtu për artin e lashtë kinez dhe egjiptian.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በመጠቀም የመሠረታዊ ቅርጾችን በጣም ቀላል ንድፍ በመፍጠር የቁም ፕሮጀክታችንን እንጀምራለን. ስለ ጥንታዊ ቻይናውያን እና ግብፃውያን ጥበብም እየተማርን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سنبدأ مشروع رسم البورتريه الخاص بنا، برسم مخطط خفيف جدًا للأشكال الأساسية باستخدام طاولة ضوئية. كما نتعلم عن الفن الصيني والمصري القديم.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սկսել մեր դիմանկարային նախագիծը՝ սկսելով ստեղծելով հիմնական ձևերի շատ թեթև ուրվագիծ՝ օգտագործելով թեթև սեղան: Մենք նաև սովորում ենք հին չինական և եգիպտական արվեստի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Començarem el nostre projecte de retrat, començant per crear un contorn molt lleuger de les formes bàsiques mitjançant una taula de llum. També estem aprenent sobre l'art antic xinès i egipci.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我们将开始我们的肖像画项目，首先要用光绘台勾勒出基本形状的轮廓。我们还将学习古代中国和埃及艺术。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beginnen met ons portretproject, waarbij we beginnen met het maken van een heel lichte omtrek van de basisvormen met behulp van een lichttafel. We leren ook over oude Chinese en Egyptische kunst.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قصد داریم پروژه پرتره خود را شروع کنیم و با ایجاد یک طرح کلی بسیار سبک از اشکال اصلی با استفاده از یک میز نور شروع کنیم. ما همچنین در مورد هنر چین و مصر باستان یاد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commencer notre projet de portrait en créant un contour très fin des formes de base à l'aide d'une table lumineuse. Nous apprenons également l'art chinois et égyptien ancien.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beginnen unser Porträtprojekt, indem wir zunächst mithilfe eines Leuchttisches eine sehr leichte Skizze der Grundformen erstellen. Außerdem lernen wir etwas über antike chinesische und ägyptische Kunst.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 શરૂ કરવા જઈ રહ્યા છીએ, જેની શરૂઆત લાઇટ ટેબલનો ઉપયોગ કરીને મૂળભૂત આકારોની ખૂબ જ હળવી રૂપરેખા બનાવવાથી થાય છે. અમે પ્રાચીન ચાઈનીઝ અને ઈજિપ્તની કળા વિશે પણ શીખી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शुरू करने जा रहे हैं, जिसकी शुरुआत एक लाइट टेबल की मदद से बुनियादी आकृतियों की एक बहुत ही हल्की रूपरेखा बनाने से होगी। हम प्राचीन चीनी और मिस्री कला के बारे में भी सीखेंगे।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Inizieremo il nostro progetto di ritratto, iniziando con la creazione di un contorno molto leggero delle forme base utilizzando un tavolo luminoso. Impareremo anche qualcosa sull'antica arte cinese ed egizia.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ポートレートプロジェクトを始めます。まずはライトテーブルを使って基本的な形のアウトラインを軽く描きます。また、古代中国とエジプトの美術についても学びます。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테이블을 사용하여 기본 형태의 아주 가벼운 윤곽선을 만드는 것부터 시작해 보겠습니다. 또한 고대 중국과 이집트 미술에 대해서도 배워보겠습니다.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dest bi projeya xweya portreyê bikin, dest bi afirandina nexşeyek pir sivik a şeklên bingehîn bi karanîna tabloyek ronahiyê bikin. Her weha em fêrî hunera kevnar a çînî û misrî jî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memulakan projek potret kami, bermula dengan mencipta garis besar bentuk asas yang sangat ringan menggunakan meja ringan. Kami juga belajar tentang seni purba Cina dan Mesir.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ഉപയോഗിച്ച് അടിസ്ഥാന രൂപങ്ങളുടെ വളരെ ലഘുവായ രൂപരേഖ സൃഷ്‌ടിക്കുന്നതിലൂടെ ഞങ്ങൾ ഞങ്ങളുടെ പോർട്രെയ്റ്റ് പ്രോജക്റ്റ് ആരംഭിക്കാൻ പോകുന്നു. പുരാതന ചൈനീസ്, ഈജിപ്ഷ്യൻ കലകളെക്കുറിച്ചും ഞങ്ങൾ പഠിക്കുന്നു.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सुरु गर्न जाँदैछौं, एउटा लाइट टेबल प्रयोग गरेर आधारभूत आकारहरूको धेरै हल्का रूपरेखा सिर्जना गरेर। हामीले प्राचीन चिनियाँ र इजिप्टियन कलाको बारेमा पनि सिकिरहेका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زموږ د پورټریټ پروژه پیل کړو، د رڼا میز په کارولو سره د لومړني شکلونو خورا روښانه خاکه رامینځته کولو سره پیل کوو. موږ د لرغونو چینايي او مصري هنرونو په اړه هم زده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começar nosso projeto de retrato, criando um contorno bem leve das formas básicas usando uma mesa de luz. Também aprenderemos sobre a arte antiga chinesa e egípcia.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ਸ਼ੁਰੂ ਕਰਨ ਜਾ ਰਹੇ ਹਾਂ, ਇੱਕ ਲਾਈਟ ਟੇਬਲ ਦੀ ਵਰਤੋਂ ਕਰਦੇ ਹੋਏ ਬੁਨਿਆਦੀ ਆਕਾਰਾਂ ਦੀ ਇੱਕ ਬਹੁਤ ਹੀ ਹਲਕਾ ਰੂਪਰੇਖਾ ਬਣਾਉਣ ਦੇ ਨਾਲ ਸ਼ੁਰੂ ਕਰਦੇ ਹਾਂ। ਅਸੀਂ ਪ੍ਰਾਚੀਨ ਚੀਨੀ ਅਤੇ ਮਿਸਰੀ ਕਲਾ ਬਾਰੇ ਵੀ ਸਿੱਖ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начнём наш портретный проект с создания очень лёгких контуров основных форм с помощью светового стола. Также мы изучим древнекитайское и египетское искусство.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Започећемо наш пројекат портрета, почевши од креирања веома светле контуре основних облика помоћу светлосног стола. Такође учимо о древној кинеској и египатској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bilaabaynaa mashruuceena sawirka, anagoo ka bilaabayna abuurista tilmaam aad u fudud oo ah qaababka aasaasiga ah anagoo adeegsanayna miis iftiin ah. Waxaan sidoo kale baraneynaa farshaxankii hore ee Shiinaha iyo Masar.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Comenzaremos nuestro proyecto de retrato, empezando por crear un contorno muy sutil de las formas básicas con una mesa de luz. También aprenderemos sobre el arte antiguo chino y egipcio.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bade ngamimitian proyék potret urang, dimimitian ku nyieun outline pisan lampu tina wangun dasar ngagunakeun tabel lampu. Urang ogé diajar ngeunaan seni Cina sareng Mesir kuno.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Tutaanza mradi wetu wa picha, tukianza kwa kuunda muhtasari mwepesi sana wa maumbo ya kimsingi kwa kutumia jedwali nyepesi. Pia tunajifunza kuhusu sanaa ya kale ya Wachina na Wamisri.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börja vårt porträttprojekt och börja med att skapa en mycket lätt kontur av de grundläggande formerna med hjälp av ett ljusbord. Vi lär oss också om gammal kinesisk och egyptisk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Sisimulan namin ang aming portrait project, simula sa paglikha ng napakagaan na outline ng mga pangunahing hugis gamit ang isang light table. Natututo din kami tungkol sa sinaunang sining ng Tsino at Egyptian.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லைட் டேபிளைப் பயன்படுத்தி அடிப்படை வடிவங்களின் மிக இலகுவான அவுட்லைனை உருவாக்குவதில் தொடங்கி, எங்கள் உருவப்படத் திட்டத்தைத் தொடங்கப் போகிறோம். பண்டைய சீன மற்றும் எகிப்திய கலைகளையும் நாங்கள் கற்றுக்கொள்கிறோம்.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เราจะเริ่มโครงการวาดภาพเหมือน โดยเริ่มจากการสร้างโครงร่างรูปทรงพื้นฐานแบบเบาๆ โดยใช้โต๊ะไฟ นอกจากนี้ เรายังเรียนรู้เกี่ยวกับศิลปะจีนและอียิปต์โบราณด้วย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projemize, bir ışık masası kullanarak temel şekillerin çok hafif bir taslağını oluşturarak başlayacağız. Ayrıca antik Çin ve Mısır sanatı hakkında da bilgi edineceğiz.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розпочати наш портретний проект, починаючи зі створення дуже легкого контуру основних форм за допомогою світлового столу. Ми також вивчаємо стародавнє китайське та єгипетське мистецтво.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اپنا پورٹریٹ پروجیکٹ شروع کرنے جا رہے ہیں، جس کی شروعات لائٹ ٹیبل کا استعمال کرتے ہوئے بنیادی شکلوں کا ایک بہت ہی ہلکا خاکہ بنانا ہے۔ ہم قدیم چینی اور مصری فن کے بارے میں بھی سیکھ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bắt đầu dự án vẽ chân dung bằng cách phác thảo rất nhẹ các hình khối cơ bản bằng bàn đèn. Chúng ta cũng sẽ tìm hiểu về nghệ thuật Trung Quốc và Ai Cập cổ đại.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bbf6bcbdf0_0_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bbf6bcbdf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should be working on their good copy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GJITHË duhet të punojnë për kopjen e tyre të mirë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ሁሉም ሰው ጥሩ ቅጂውን እየሰራ መሆን አለበት።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على الجميع العمل على نسختهم الجيدة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ԲՈԼՈՐԸ պետք է այսօր աշխատի իր լավ օրինակի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TOTS haurien d'estar treballant en la seva bona còpia 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今天每个人都应该努力做好自己的文案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zou vandaag aan zijn of haar goede tekst moeten werken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همه باید روی نسخه خوب خود کار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devrait travailler sur sa bonne copie 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sollte heute an seinem guten Exemplar arbeiten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દરેક વ્યક્તિએ તેમની સારી નકલ પર કામ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हर किसी को अपनी अच्छी कॉपी पर काम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TUTTI dovrebbero lavorare sulla loro buona copia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誰もが今日、良いコピーを作成する必要があります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모두가 좋은 사본을 작업해야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her kes îro li ser kopiya xwe ya baş bixebite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SEMUA ORANG harus mengusahakan salinan baik mereka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എല്ലാവരും ഇന്ന് അവരുടെ നല്ല പകർപ്പിനായി പ്രവർത്തിക്കണം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सबैले आज आफ्नो राम्रो प्रतिलिपिमा काम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هرڅوک باید نن ورځ د دوی په ښه کاپي کار وکړي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TODOS deveriam estar trabalhando em sua boa cópia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ਹਰ ਕਿਸੇ ਨੂੰ ਆਪਣੀ ਚੰਗੀ ਕਾਪੀ 'ਤੇ ਕੰਮ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ВСЕМ следует работать над своим хорошим текстом.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СВИ данас треба да раде на својој доброј копији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kastaa waa inuu ka shaqeeyaa nuqulkiisa wanaagsan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TODOS deberían estar trabajando en su buena copia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jalma kedah ngusahakeun salinan anu saé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MTU anapaswa kufanyia kazi nakala yake nzuri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borde jobba på sitt bra exemplar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LAHAT ay dapat na gumagawa ng kanilang magandang kopya ngayon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ஒவ்வொருவரும் இன்று தங்கள் நல்ல பிரதியை உருவாக்க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ทุกคนควรทำงานบนสำเนาที่ดีของพวกเขาในวันนี้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 bugün iyi kopyası üzerinde çalışmalı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КОЖЕН має попрацювати над своїм гарним примірником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سب کو اپنی اچھی کاپی پر کام کرنا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nên làm việc trên bản sao tốt của họ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7ef73b7351_0_1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7ef73b7351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people still need to accept their invitation to the google classroom for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njerëz ende duhet të pranojnë ftesën e tyre në klasën e google për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አሁንም የጉግል ክፍል ለስነጥበብ ግብዣቸውን መቀበል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يزال يتعين على هؤلاء الأشخاص قبول دعوتهم إلى الفصول الدراسية في Google للفن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մարդիկ դեռևս պետք է ընդունեն իրենց հրավերը արվեստի համար google դասարան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Aquestes persones encara han d'acceptar la seva invitació a l'aula de Google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这些人仍然需要接受谷歌艺术课堂的邀请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mensen moeten nog steeds hun uitnodiging voor de Google Classroom voor kunst accepteren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هنوز باید دعوت خود را به کلاس درس google برای هنر بپذیرند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personnes doivent encore accepter leur invitation à la classe Google pour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Personen müssen ihre Einladung zum Google Classroom für Kunst noch annehmen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લોકોને હજુ પણ કલા માટેના google વર્ગખંડમાં તેમના આમંત્રણને સ્વીકારવાની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अभी भी कला के लिए गूगल कक्षा में अपने निमंत्रण को स्वीकार करने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Queste persone devono ancora accettare il loro invito alla Google Classroom per 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これらの人々は、Google Classroom for Artへの招待を受け入れる必要があります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여전히 예술을 위한 Google 교실 초대를 수락해야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hîn jî hewce ne ku vexwendina wan ji bo hunerê pola google-ê qebûl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ini masih perlu menerima jemputan mereka ke kelas google untuk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ആളുകൾക്ക് കലയ്ക്കായി ഗൂഗിൾ ക്ലാസ്റൂമിലേക്കുള്ള അവരുടെ ക്ഷണം ഇപ്പോഴും സ്വീകരിക്കേണ്ടതുണ്ട്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व्यक्तिहरूले अझै पनि कलाको लागि गुगल क्लासरूममा उनीहरूको निमन्त्रणा स्वीकार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لاهم اړتیا لري چې د هنر لپاره د ګوګل ټولګي ته د دوی بلنه ومني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Essas pessoas ainda precisam aceitar o convite para a sala de aula do Google para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ਅਜੇ ਵੀ ਕਲਾ ਲਈ ਗੂਗਲ ਕਲਾਸਰੂਮ ਵਿੱਚ ਉਹਨਾਂ ਦੇ ਸੱਦੇ ਨੂੰ ਸਵੀਕਾਰ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Этим людям все еще нужно принять приглашение в Google Classroom по искусству.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 људи и даље морају да прихвате свој позив у Гугл учионицу за уметност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Dadkani waxay weli u baahan yihiin inay aqbalaan martiqaadkooda fasalka google ee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Estas personas aún necesitan aceptar su invitación al aula de Google para 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ieu masih kedah nampi ulemanana ka kelas google pikeun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hawa bado wanahitaji kukubali mwaliko wao kwenye darasa la google kwa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människor måste fortfarande acceptera deras inbjudan till Googles klassrum för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pa ring tanggapin ng mga taong ito ang kanilang imbitasyon sa google classroom para sa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கலைக்கான கூகுள் வகுப்பறைக்கான அழைப்பை இவர்கள் இன்னும் ஏற்க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คนเหล่านี้ยังต้องตอบรับคำเชิญเข้าร่วม Google Classroom เพื่อศิลปะ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sanat için Google Classroom'a davetlerini kabul etmeleri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Ці люди все ще мають прийняти запрошення до гугл-класу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اب بھی آرٹ کے لیے گوگل کلاس روم میں ان کی دعوت قبول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vẫn cần phải chấp nhận lời mời tham gia lớp học nghệ thuật trên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7ef73b7351_0_1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7ef73b7351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next to English, Summer 2025 generated on 9/14/2025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still need photos from</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Na duhen ende foto 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አሁንም ፎቶዎች እንፈልጋለን</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مازلنا بحاجة إلى صور من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Մեզ դեռ պետք են լուսանկարներ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Encara necessitem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我们仍然需要照片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hebben nog foto's nodig van</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 هنوز به عکس از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Nous avons encore besoin de photos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Wir benötigen noch Fotos von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અમને હજી પણ ફોટાની જરૂર છે</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 अभी भी फ़ोटो चाहिए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Abbiamo ancora bisogno di foto 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まだ写真が必要です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우리는 아직도 사진이 필요합니다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Em hîn jî hewceyê wêneyên ji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Kami masih memerlukan gambar daripada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ഞങ്ങൾക്ക് ഇപ്പോഴും ഫോട്ടോകൾ ആവശ്യമാണ്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हामीलाई अझै फोटोहरू चाहिन्छ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موږ لاهم عکسونو ته اړتیا لرو</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Ainda precisamos de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ਸਾਨੂੰ ਅਜੇ ਵੀ ਫੋਟੋਆਂ ਦੀ ਲੋੜ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все еще нужны фотографии из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Још нам требају фотографије од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Waxaan wali u baahanahay sawirro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Todavía necesitamos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Urang masih peryogi poto ti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Bado tunahitaji picha kutoka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 behöver fortfarande bilder från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Kailangan pa namin ng mga larawan mula sa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எங்களுக்கு இன்னும் புகைப்படங்கள் தேவை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เรายังต้องการภาพถ่ายจาก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Hala fotoğraflara ihtiyacımız var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ще потрібні фотографії з</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ہمیں ابھی بھی تصاویر کی ضرورت ہے۔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Chúng tôi vẫn cần ảnh từ</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5ab3b90fb3_0_20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5ab3b90fb3_0_2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need more practice, you can keep practicing for the first half of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keni nevojë për më shumë praktikë, mund të vazhdoni të praktikoni për gjysmën e parë të klasës.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ተጨማሪ ልምምድ ከፈለጉ, ለክፍሉ የመጀመሪያ አጋማሽ ልምምድዎን መቀጠል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كنت بحاجة إلى مزيد من التدريب، يمكنك الاستمرار في التدريب خلال النصف الأول من الفصل.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ձեզ ավելի շատ պրակտիկա է անհրաժեշտ, կարող եք շարունակել պարապել դասի առաջին կեսին: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necessiteu més pràctica, podeu seguir practicant durant la primera meitat de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如果您需要更多练习，您可以在课程的前半部分继续练习。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meer oefening nodig hebt, kun je de eerste helft van de les blijven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به تمرین بیشتری نیاز دارید، می توانید تا نیمه اول کلاس به تمرین ادامه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avez besoin de plus de pratique, vous pouvez continuer à vous entraîner pendant la première moitié du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mehr Übung benötigen, können Sie in der ersten Hälfte des Unterrichts weiter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તમને વધુ પ્રેક્ટિસની જરૂર હોય, તો તમે વર્ગના પહેલા ભાગમાં પ્રેક્ટિસ કરવાનું ચાલુ રાખી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आपको अधिक अभ्यास की आवश्यकता है, तो आप कक्षा के पहले भाग तक अभ्यास जारी रख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hai bisogno di esercitarti di più, puoi continuare a esercitarti per la prima metà della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さらに練習が必要な場合は、授業の前半で練習を続けることができます。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연습이 더 필요하면 수업 전반부까지 계속 연습할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bêtir pratîkê hewce ne, hûn dikarin ji bo nîvê yekem a polê pratîkê bidomînin.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memerlukan lebih banyak latihan, anda boleh terus berlatih untuk separuh pertama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കൂടുതൽ പരിശീലനം ആവശ്യമുണ്ടെങ്കിൽ, ക്ലാസിൻ്റെ ആദ്യ പകുതിയിൽ നിങ്ങൾക്ക് പരിശീലനം തുടരാം.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तपाईंलाई थप अभ्यास चाहिन्छ भने, तपाईंले कक्षाको पहिलो आधासम्म अभ्यास जारी राख्न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ډیر تمرین ته اړتیا لرئ، تاسو کولی شئ د ټولګي په لومړۍ نیمایي کې تمرین ته دوام ورکړئ.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precisar de mais prática, você pode continuar praticando na primeira metade da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ਤੁਹਾਨੂੰ ਵਧੇਰੇ ਅਭਿਆਸ ਦੀ ਲੋੜ ਹੈ, ਤਾਂ ਤੁਸੀਂ ਕਲਾਸ ਦੇ ਪਹਿਲੇ ਅੱਧ ਤੱਕ ਅਭਿਆਸ ਜਾਰੀ ਰੱਖ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вам нужно больше практики, вы можете продолжить заниматься в течение первой половины занятия.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вам треба више вежбе, можете наставити да вежбате током прве половине часа.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u baahan tahay tababar dheeraad ah, waxaad sii wadi kartaa tababarka qaybta hore ee fasalka.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necesitas más práctica, puedes seguir practicando durante la primera mitad de la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peryogi langkung seueur latihan, anjeun tiasa teras-terasan latihan pikeun satengah munggaran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unahitaji mazoezi zaidi, unaweza kuendelea kufanya mazoezi kwa nusu ya kwanza ya darasa.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behöver mer övning kan du fortsätta öva under första halvan av lektionen.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kailangan mo ng higit pang pagsasanay, maaari kang magpatuloy sa pagsasanay para sa unang kalahati ng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உங்களுக்கு அதிக பயிற்சி தேவைப்பட்டால், வகுப்பின் முதல் பாதி வரை தொடர்ந்து பயிற்சி செய்யலாம்.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หากคุณต้องการฝึกฝนเพิ่มเติม คุณสามารถฝึกฝนต่อไปในช่วงครึ่งแรกของคาบเรียนได้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Daha fazla pratiğe ihtiyacınız varsa, dersin ilk yarısında pratik yapmaya devam edebilirsiniz.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вам потрібно більше практики, ви можете продовжувати практику протягом першої половини уроку.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کو مزید مشق کی ضرورت ہے، تو آپ کلاس کے پہلے نصف تک مشق جاری رکھ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cần luyện tập thêm, bạn có thể tiếp tục luyện tập trong nửa đầu của lớp học.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bbf6bcbdf0_0_1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bbf6bcbdf0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5ab3b90fb3_0_1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5ab3b90fb3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Take photographs of your portrait at the end of each day, even if it is a private 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Take a photo of your portrait at the end of class, even just for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Bëni fotografi të portretit tuaj në fund të çdo dite, edhe nëse ai është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ምንም እንኳን የግል ቢሆንም የቁምህን ፎቶግራፍ በእያንዳንዱ ቀን መጨረሻ ላይ አንሳ።</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التقط صورًا لصورتك الشخصية في نهاية كل يوم، حتى لو كانت صورة خاصة.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Լուսանկարեք ձեր դիմանկարը ամեն օրվա վերջում, նույնիսկ եթե այն անձնական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Feu fotografies del vostre retrat al final de cada dia, encara que sigui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每天结束时拍摄自己的肖像照，即使是私人肖像照。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Maak aan het eind van elke dag foto's van uw portret, zelfs als het een privéportret 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هر روز از پرتره خود عکس بگیرید، حتی اگر شخصی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Prenez des photos de votre portrait à la fin de chaque journée, même s'il s'agit d'une journée privée.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Machen Sie am Ende jedes Tages Fotos von Ihrem Porträt, auch wenn es ein privates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 દિવસના અંતે તમારા પોટ્રેટના ફોટોગ્રાફ્સ લો, પછી ભલે તે ખાનગી 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के अंत में अपने चित्र की तस्वीरें लें, भले ही वह निजी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Scatta delle fotografie del tuo ritratto alla fine di ogni giornata, anche se è privata.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たとえプライベートな一日であっても、毎日の終わりには自分のポートレートを写真に撮りましょう。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업무가 끝나면, 비록 개인적인 시간일지라도 꼭 사진을 찍어 두세요.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her rojê de wêneyên portreya xwe bikişînin, her çend ew yek taybet be jî.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Ambil gambar potret anda pada penghujung setiap hari, walaupun ia adalah potret peribadi.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ഓരോ ദിവസവും അവസാനം നിങ്ങളുടെ പോർട്രെയ്‌റ്റിൻ്റെ ഫോട്ടോകൾ എടുക്കുക, അത് സ്വകാര്യമാണെങ്കിൽ പോലും.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दिनको अन्त्यमा तपाईंको पोर्ट्रेटको फोटोहरू लिनुहोस्, चाहे यो एक निजी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هرې ورځې په پای کې د خپل انځور عکسونه واخلئ، حتی که دا یو شخصي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Tire fotos do seu retrato no final de cada dia, mesmo que seja um dia privado.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ਦੇ ਅੰਤ ਵਿੱਚ ਆਪਣੇ ਪੋਰਟਰੇਟ ਦੀਆਂ ਫੋਟੋਆਂ ਲਓ, ਭਾਵੇਂ ਇਹ ਇੱਕ ਨਿੱਜੀ ਹੋਵੇ।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Фотографируйте свой портрет в конце каждого дня, даже если это личный день.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Фотографишите свој портрет на крају сваког дана, чак и ако је приватан.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Sawiro ka qaad sawirkaaga dhammaadka maalin kasta, xitaa haddii uu yahay mid gaar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Toma fotografías de tu retrato al final de cada día, incluso si es privado.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Candak poto potrét anjeun dina tungtung unggal dinten, sanaos éta pribadi.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Piga picha za picha yako mwishoni mwa kila siku, hata ikiwa ni ya faragha.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 bilder av ditt porträtt i slutet av varje dag, även om det är ett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Kumuha ng mga larawan ng iyong portrait sa pagtatapos ng bawat araw, kahit na ito ay pribado.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உருவப்படம் தனிப்பட்டதாக இருந்தாலும், ஒவ்வொரு நாளின் முடிவிலும் புகைப்படம் எடுக்கவும்.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ถ่ายภาพบุคคลของคุณในตอนท้ายของแต่ละวัน แม้ว่าจะเป็นภาพส่วนตัวก็ตาม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Özel bir gün bile olsa, her günün sonunda portrenizin fotoğraflarını çekin.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Робіть фотографії свого портрета в кінці кожного дня, навіть якщо це приватний день.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دن کے اختتام پر اپنے پورٹریٹ کی تصاویر لیں، چاہے وہ پرائیویٹ 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Chụp ảnh chân dung của bạn vào cuối mỗi ngày, ngay cả khi đó là ảnh riêng tư.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ba082b6592_0_2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ba082b6592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Ask your teacher to take a photo of your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Kërkojini mësuesit tuaj të bëjë një foto të punës suaj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የስራዎን ፎቶ እንዲያነሳ አስተማሪዎን ይጠይቁ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اطلب من معلمك أن يلتقط صورة لعملك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Խնդրեք ձեր ուսուցչին լուսանկարել ձեր աշխատանքը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Demana al teu professor que faci una foto del teu treball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让你的老师给你的作品拍照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Vraag je leraar om een foto van je werk te maken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معلم خود بخواهید از کار شما عکس بگیرد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Demandez à votre professeur de prendre une photo de votre travail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Bitten Sie Ihren Lehrer, ein Foto Ihrer Arbeit zu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શિક્ષકને તમારા કાર્યનો ફોટો લેવા માટે કહો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शिक्षक से अपने काम की तस्वीर लेने के लिए कहें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Chiedi al tuo insegnante di scattare una foto del tuo lavoro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先生にあなたの作品の写真を撮ってもらいましょう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선생님께 당신의 작품 사진을 찍어달라고 부탁하세요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mamosteyê xwe bipirsin ku wêneyek xebata we bigire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Minta guru anda mengambil gambar kerja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ജോലിയുടെ ഫോട്ടോ എടുക്കാൻ അധ്യാപകനോട് ആവശ്യപ്പെടുക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शिक्षकलाई तपाईंको कामको फोटो लिन सोध्नुहोस्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له خپل ښوونکي څخه وغواړئ چې ستاسو د کار عکس واخلي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Peça ao seu professor para tirar uma foto do seu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ਅਧਿਆਪਕ ਨੂੰ ਆਪਣੇ ਕੰਮ ਦੀ ਫੋਟੋ ਲੈਣ ਲਈ ਕਹੋ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Попросите учителя сфотографировать вашу работу.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Замолите свог учитеља да фотографише ваш рад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Weydii macalinkaaga inuu sawir ka qaado shaqadaada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Pídele a tu profesor que tome una foto de tu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Tanya guru anjeun nyandak poto karya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Mwambie mwalimu wako apige picha ya kazi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 din lärare att ta ett foto av ditt arbete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Hilingin sa iyong guro na kumuha ng larawan ng iyong 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வேலையைப் புகைப்படம் எடுக்க உங்கள் ஆசிரியரிடம் கேளுங்கள்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ขอให้ครูถ่ายรูปงานของคุณ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Öğretmeninizden çalışmanızın fotoğrafını çekmesini isteyin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Попросіть вчителя сфотографувати вашу роботу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استاد سے اپنے کام کی تصویر لینے کو کہیں۔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Yêu cầu giáo viên chụp ảnh bài làm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ba082b6592_0_2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ba082b6592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3798a0e57f_0_5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3798a0e57f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3798a0e57f_0_5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3798a0e57f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f0db5cd71e_0_1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f0db5cd71e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1232af8948_0_1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1232af8948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6483430bc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6483430b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6483430bc3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6483430bc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5ab3b90fb3_0_40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5ab3b90fb3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1232af8948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1232af894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02404e1624_0_4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02404e1624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5ab3b90fb3_0_5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5ab3b90fb3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How to start making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të filloni të bëni portretin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የእርስዎን የቁም ምስል እንዴት እንደሚጀምሩ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كيفية البدء في رسم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Ինչպես սկսել ձեր դիմանկարը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 començar a fer el teu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如何开始制作你的肖像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Hoe begin je met het maken van je 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چگونه شروع به ساخت پرتره خود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 commencer à réaliser votre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beginnen Sie mit der Erstellung Ihres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બનાવવાનું કેવી રીતે શરૂ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 बनाना कैसे शुरू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iniziare a realizzare il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肖像画の描き方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초상화를 그리는 방법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Meriv çawa dest bi çêkirina portreya xwe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Bagaimana untuk mula membuat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ഛായാചിത്രം നിർമ്മിക്കുന്നത് എങ്ങനെ ആരംഭിക്കാം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कसरी आफ्नो पोर्ट्रेट बनाउन सुरु गर्न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څنګه خپل انځور جوړول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Como começar a fazer seu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ਬਣਾਉਣਾ ਕਿਵੇਂ ਸ਼ੁਰੂ ਕਰੀਏ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начать создавать свой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Како почети да правите свој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 loo bilaabo samaynta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Cómo empezar a hacer tu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Kumaha ngamimitian nyieun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Jinsi ya kuanza kutengeneza picha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Hur du börjar göra ditt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Paano simulan ang paggawa ng iyong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 எவ்வாறு உருவாக்குவது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วิธีเริ่มต้นสร้างภาพเหมือนของคุณ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 yapmaya nasıl başlayabilirsiniz?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 чого почати робити свій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اپنا پورٹریٹ بنانا کیسے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thế nào để bắt đầu vẽ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ba521d5daf_1_1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ba521d5daf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were late submitting your photo, you should do skill builders for the rest of today. Your photo will be ready tomorrow.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were late with your photo, you should do skill builders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jeni vonë për të dorëzuar foton tuaj, duhet të bëni ndërtues aftësish për pjesën tjetër të ditës së sotme. Fotoja juaj do të jetë gati nesër.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ፎቶዎን ሲያስገቡ ዘግይተው ከሆነ ለቀሪው ዛሬ የክህሎት ግንባታዎችን መስራት አለብዎት። የእርስዎ ፎቶ ነገ ዝግጁ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تأخرتَ في إرسال صورتك، فعليكَ إكمال تمارين بناء المهارات لبقية اليوم. ستكون صورتك جاهزة غدًا.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դուք ուշացաք ներկայացնելով ձեր լուսանկարը, ապա պետք է վարպետություն ստեղծեք այսօրվա մնացած օրվա համար: Ձեր լուսանկարը պատրաստ կլինի վաղը։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heu arribat tard a enviar la vostra foto, hauríeu de fer creadors d'habilitats durant la resta d'avui. La teva foto estarà llesta demà.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如果您提交照片晚了，今天剩下的时间里您应该进行技能提升练习。您的照片明天就能准备好。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te laat was met het insturen van je foto, doe dan de rest van de dag nog even wat skill builders. Je foto is morgen klaar.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برای ارسال عکس خود تاخیر داشتید، باید تا پایان امروز مهارت های خود را ایجاد کنید. عکس شما فردا آماده خواهد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avez envoyé votre photo en retard, vous devriez vous entraîner à développer vos compétences aujourd'hui. Votre photo sera prête demain.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Ihr Foto zu spät eingereicht haben, sollten Sie den Rest des Tages an den Skill Builders arbeiten. Ihr Foto ist morgen fertig.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તમારો ફોટો સબમિટ કરવામાં મોડું કર્યું હોય, તો તમારે આજે બાકીના સમય માટે સ્કિલ બિલ્ડર્સ કરવું જોઈએ. કાલે તમારો ફોટો તૈયાર થઈ જશે.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आपको अपनी फ़ोटो सबमिट करने में देर हो गई है, तो आज बाकी समय स्किल बिल्डर्स पर काम करें। आपकी फ़ोटो कल तैयार हो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hai ritardato l'invio della foto, dovresti dedicarti agli esercizi di potenziamento delle competenze per il resto della giornata. La tua foto sarà pronta domani.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写真の提出が遅れた場合は、今日の残りの時間はスキルビルダーに取り組んでください。写真は明日完成します。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 제출이 늦으셨다면, 오늘 남은 시간 동안 스킬 강화 연습을 하시는 게 좋습니다. 사진은 내일쯤 받아보실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wêneyê xwe dereng radest kir, divê hûn ji bo heyama mayî îro çêkerên jêhatîbûnê bikin. Wêne we sibê amade 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lewat menyerahkan foto anda, anda harus melakukan pembina kemahiran untuk sepanjang hari ini. Foto anda akan siap esok.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ഫോട്ടോ സമർപ്പിക്കാൻ വൈകിയെങ്കിൽ, ഇന്നത്തെ ശേഷിക്കുന്ന സമയത്തേക്ക് നിങ്ങൾ വൈദഗ്ധ്യം ഉണ്ടാക്കണം. നിങ്ങളുടെ ഫോട്ടോ നാളെ തയ്യാറാകും.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तपाइँको फोटो पेश गर्न ढिलो हुनुहुन्थ्यो भने, तपाइँ आजको बाँकी को लागी कौशल निर्माणकर्ताहरु गर्नुपर्दछ। तपाईंको फोटो भोलि तयार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خپل عکس په سپارلو کې ناوخته یاست ، نو تاسو باید د نن ورځې پاتې لپاره مهارت جوړونکي ترسره کړئ. ستاسو عکس به سبا چمتو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atrasou o envio da sua foto, faça exercícios de desenvolvimento de habilidades pelo resto do dia. Sua foto estará pronta amanhã.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ਆਪਣੀ ਫੋਟੋ ਨੂੰ ਸਪੁਰਦ ਕਰਨ ਵਿੱਚ ਦੇਰ ਕਰ ਰਹੇ ਸੀ, ਤਾਂ ਤੁਹਾਨੂੰ ਅੱਜ ਦੇ ਬਾਕੀ ਦੇ ਲਈ ਹੁਨਰ ਨਿਰਮਾਤਾ ਕਰਨਾ ਚਾਹੀਦਾ ਹੈ। ਤੁਹਾਡੀ ਫੋਟੋ ਕੱਲ੍ਹ ਤਿਆਰ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опоздали с отправкой фотографии, вам стоит сегодня потренироваться. Фотография будет готова завтра.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сте закаснили са слањем фотографије, требало би да радите на изградњи вештина до краја данашњег дана. Ваша фотографија ће бити спремна сутра.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ka daahday soo gudbinta sawirkaaga, waa inaad samaysaa xirfad-dhisayaal inta ka hadhay maanta. Sawirkaagu wuxuu diyaar noqon doonaa berrito.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llegaste tarde para enviar tu foto, deberías dedicarte a desarrollar habilidades durante el resto del día. Tu foto estará lista mañana.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telat ngintunkeun poto anjeun, anjeun kedah ngalakukeun pembina kaahlian pikeun sésana dinten ayeuna. Poto anjeun bakal siap isukan.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Iwapo ulichelewa kuwasilisha picha yako, unapaswa kufanya ujuzi wa kujenga kwa muda uliosalia wa leo. Picha yako itakuwa tayari kesho.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var sen med att skicka in ditt foto, bör du göra färdighetsbyggare för resten av idag. Ditt foto kommer att vara klart imorgon.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huli kang nagsumite ng iyong larawan, dapat kang gumawa ng mga skill builder para sa natitirang bahagi ng araw na ito. Ang iyong larawan ay magiging handa bukas.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புகைப்படத்தைச் சமர்ப்பிப்பதில் தாமதம் ஏற்பட்டால், இன்று முழுவதும் திறன்களை உருவாக்க வேண்டும். உங்கள் புகைப்படம் நாளை தயாராக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ถ้าส่งรูปช้าไป แนะนำให้ฝึกทักษะสำหรับวันนี้ก่อน รูปจะพร้อมพรุ่งนี้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Fotoğrafınızı göndermekte geç kaldıysanız, bugünün geri kalanında beceri geliştirme egzersizlerini yapmalısınız. Fotoğrafınız yarın hazır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запізнилися надіслати свою фотографію, вам слід займатися розвитком навичок до кінця сьогоднішнього дня. Ваше фото буде готове завтра.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اپنی تصویر جمع کرانے میں دیر کر رہے تھے، تو آپ کو آج کے بقیہ وقت کے لیے ہنر سازی کرنی چاہیے۔ آپ کی تصویر کل تیار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nộp ảnh trễ, bạn nên dành thời gian còn lại trong ngày hôm nay để rèn luyện kỹ năng. Ảnh của bạn sẽ sẵn sàng vào ngày mai.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5ab3b90fb3_0_6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5ab3b90fb3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 the good copy of your portrait, use one sheet of good drawing paper from your folder.  Keep the rest safe.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one sheet of good drawing paper from your folder for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 një kopje të mirë të portretit tuaj, përdorni një fletë letre të mirë vizatimi nga dosja juaj.  Mbajeni pjesën tjetër të sigurt.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ለቁም ነገርዎ ቅጂ፣ ከአቃፊዎ ውስጥ አንድ ጥሩ የስዕል ወረቀት ይጠቀሙ።  የቀረውን ደህንነት ይጠብቁ.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للحصول على نسخة جيدة من صورتك الشخصية، استخدم ورقة رسم جيدة من مجلدك. احتفظ بالباقي في مكان آمن.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լավ պատճենի համար օգտագործեք ձեր թղթապանակից լավ նկարչական թղթի մեկ թերթ:  Մնացածը ապահով պահեք: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a la bona còpia del vostre retrat, feu servir un full de bon paper de dibuix de la vostra carpeta.  Mantingueu la resta segura.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为了完美地复制你的肖像，请使用文件夹中的一张优质绘图纸。其余部分请妥善保管。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voor de goede kopie van je portret één vel goed tekenpapier uit je map. Bewaar de rest goed.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کپی خوب پرتره خود، از یک ورق کاغذ طراحی خوب از پوشه خود استفاده کنید.  بقیه را ایمن نگه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Pour une copie impeccable de votre portrait, utilisez une feuille de papier à dessin de bonne qualité de votre chemise. Conservez le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Für die gute Kopie Ihres Porträts verwenden Sie ein Blatt gutes Zeichenpapier aus Ihrer Mappe. Bewahren Sie den Rest sicher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પોટ્રેટની સારી નકલ માટે, તમારા ફોલ્ડરમાંથી સારા ડ્રોઇંગ પેપરની એક શીટનો ઉપયોગ કરો.  બાકીનાને સુરક્ષિત રાખો.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 की अच्छी प्रतिलिपि बनाने के लिए, अपने फ़ोल्डर से अच्छे ड्राइंग पेपर की एक शीट का उपयोग करें। बाकी को सुरक्षित रखें।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una buona copia del tuo ritratto, usa un foglio di buona carta da disegno dalla tua cartella. Conserva il resto in un posto sicuro.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肖像画の良質なコピーには、フォルダーから良質な画用紙を1枚使います。残りは大切に保管してください。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초상화의 좋은 사본을 위해 폴더에서 좋은 도화지 한 장을 사용하세요. 나머지는 잘 보관하세요.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bo kopiyek baş a portreya xwe, yek pelek kaxeza xêzkirina baş ji peldanka xwe bikar bînin.  Yên mayî sax bimînin.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Untuk salinan potret anda yang baik, gunakan satu helaian kertas lukisan yang baik daripada folder anda.  Simpan yang lain selamat.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പോർട്രെയ്‌റ്റിൻ്റെ നല്ല പകർപ്പിന്, നിങ്ങളുടെ ഫോൾഡറിൽ നിന്ന് നല്ല ഡ്രോയിംഗ് പേപ്പറിൻ്റെ ഒരു ഷീറ്റ് ഉപയോഗിക്കുക.  ബാക്കിയുള്ളവ സുരക്ഷിതമായി സൂക്ഷിക്കുക.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पोर्ट्रेटको राम्रो प्रतिलिपिको लागि, तपाईंको फोल्डरबाट राम्रो रेखाचित्र कागजको एउटा पाना प्रयोग गर्नुहोस्।  बाँकी सुरक्षित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د ښه کاپي لپاره، د خپل فولډر څخه د ښه انځور کولو کاغذ یوه پاڼه وکاروئ.  پاتې نور خوندي وساتئ.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uma boa cópia do seu retrato, use uma folha de papel de desenho da sua pasta. Guarde o restante em um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ਦੀ ਚੰਗੀ ਕਾਪੀ ਲਈ, ਆਪਣੇ ਫੋਲਡਰ ਵਿੱਚੋਂ ਚੰਗੇ ਡਰਾਇੰਗ ਪੇਪਰ ਦੀ ਇੱਕ ਸ਼ੀਟ ਦੀ ਵਰਤੋਂ ਕਰੋ।  ਬਾਕੀ ਸੁਰੱਖਿਅਤ ਰੱਖੋ।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качественной копии портрета используйте один лист хорошей бумаги из вашей папки. Остальные сохраните.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добру копију свог портрета, користите један лист доброг папира за цртање из фасцикле.  Остало чувајте на сигурном.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aad u hesho nuqulka wanaagsan ee sawirkaaga, isticmaal hal xaashi oo ah warqad sawir wanaagsan oo laga soo qaaday galkaaga.  Inta soo hadhay ka ilaali.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una buena copia de tu retrato, usa una hoja de buen papel de dibujo de tu carpeta. Guarda el resto en un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Pikeun salinan potret anjeun anu saé, paké hiji lambar kertas gambar anu saé tina polder anjeun.  Tetep sésana aman.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Kwa nakala nzuri ya picha yako, tumia karatasi moja nzuri ya kuchora kutoka kwenye folda yako.  Weka wengine salama.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 en bra kopia av ditt porträtt, använd ett ark bra ritpapper från din mapp.  Håll resten säkert.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sa magandang kopya ng iyong portrait, gumamit ng isang sheet ng magandang drawing paper mula sa iyong folder.  Panatilihing ligtas ang natitira.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உருவப்படத்தின் நல்ல நகலுக்கு, உங்கள் கோப்புறையிலிருந்து ஒரு நல்ல வரைதல் காகிதத்தைப் பயன்படுத்தவும்.  மீதியை பத்திரமாக வைத்திருங்கள்.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เพื่อสำเนาภาพเหมือนที่ดี ให้ใช้กระดาษวาดรูปคุณภาพดีหนึ่งแผ่นจากแฟ้มของคุณ ส่วนที่เหลือเก็บไว้ให้ปลอดภัย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Portrenizin kaliteli bir kopyası için klasörünüzden kaliteli bir çizim kağıdı kullanın. Geri kalanını güvenli bir yerde saklayın.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гарної копії вашого портрета використовуйте один аркуш гарного паперу для малювання з вашої папки.  Зберігайте решту.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کی اچھی کاپی کے لیے، اپنے فولڈر سے اچھے ڈرائنگ پیپر کی ایک شیٹ استعمال کریں۔  باقی محفوظ رکھیں۔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Để có một bản sao chân dung đẹp, hãy dùng một tờ giấy vẽ tốt từ tập tài liệu. Giữ phần còn lại cẩn thận.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5ab3b90fb3_0_7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5ab3b90fb3_0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sure you are drawing on the good copy paper! The rough copy paper is only good for practice.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sure you are drawing on the good copy paper!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Sigurohuni që po vizatoni në një letër të mirë kopje! Letra e përafërt e kopjimit është e mirë vetëm për praktikë.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በጥሩ ቅጂ ወረቀት ላይ መሳልዎን ያረጋግጡ! ሻካራ ኮፒ ወረቀት ለልምምድ ብቻ ጥሩ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تأكد من الرسم على ورق نسخ جيد! الورق الخشن مناسب فقط للتدريب.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Համոզվեք, որ նկարում եք լավ պատճենահանման թղթի վրա: Կոպիտ պատճենահանման թուղթը հարմար է միայն պրակտիկայի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Assegureu-vos que esteu dibuixant al bon paper de còpia! El paper de còpia en brut només és bo per a la pràctica.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一定要用好的复印纸画！粗糙的复印纸只适合练习。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Zorg ervoor dat je op goed kopieerpapier tekent! Het kladpapier is alleen geschikt om te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مطمئن شوید که روی کاغذ کپی خوب نقاشی می کشید! کاغذ کپی خام فقط برای تمرین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Assurez-vous de dessiner sur du bon papier ! Le brouillon ne sert qu'à s'entraîner.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Achten Sie darauf, dass Sie auf gutem Kopierpapier zeichnen! Das raue Kopierpapier eignet sich nur zum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ખાતરી કરો કે તમે સારી નકલ કાગળ પર દોરો છો! રફ કોપી પેપર માત્ર પ્રેક્ટિસ માટે સારું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ध्यान रखें कि आप अच्छे कॉपी पेपर पर ही चित्र बना रहे हैं! रफ़ कॉपी पेपर केवल अभ्यास के लिए ही अच्छा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Assicuratevi di disegnare su carta da fotocopie di buona qualità! La carta da fotocopie ruvida serve solo per esercitarsi.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必ず良質のコピー用紙に描いてください。下書きのコピー用紙は練習用としてのみ使用してください。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좋은 카피지에 그림을 그리세요! 거친 카피지는 연습용으로만 쓰세요.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Bawer bikin ku hûn li ser kaxeza kopî ya baş xêz dikin! Kaxeza kopî ya hişk tenê ji bo pratîkê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Pastikan anda melukis di atas kertas salinan yang bagus! Kertas salinan kasar hanya bagus untuk latihan.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നല്ല കോപ്പി പേപ്പറിൽ വരച്ചിട്ടുണ്ടെന്ന് ഉറപ്പാക്കുക! റഫ് കോപ്പി പേപ്പർ പരിശീലനത്തിന് മാത്രം നല്ലതാണ്.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निश्चित गर्नुहोस् कि तपाइँ राम्रो प्रतिलिपि कागजमा चित्रण गर्दै हुनुहुन्छ! रफ प्रतिलिपि कागज अभ्यासको लागि मात्र राम्रो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ډاډ ترلاسه کړئ چې تاسو په ښه کاپي کاغذ باندې رسم کوئ! کاپي کاغذ یوازې د تمرین لپاره ښه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Certifique-se de desenhar em papel de boa qualidade! O papel rascunho só serve para praticar.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ਯਕੀਨੀ ਬਣਾਓ ਕਿ ਤੁਸੀਂ ਚੰਗੀ ਕਾਪੀ ਪੇਪਰ 'ਤੇ ਡਰਾਇੰਗ ਕਰ ਰਹੇ ਹੋ! ਰਫ਼ ਕਾਪੀ ਪੇਪਰ ਹੀ ਅਭਿਆਸ ਲਈ ਵਧੀਆ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Убедитесь, что вы рисуете на хорошей бумаге! Грубая бумага подходит только для практики.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Уверите се да цртате на добром папиру за копирање! Груби папир за копирање је добар само за вежбу.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Hubi inaad ku sawirayso warqadda koobiga ee wanaagsan! Warqadda koobiga qallafsan waxay u fiican tahay oo kaliya ku-dhaqanka.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¡Asegúrate de dibujar en papel de buena calidad! El papel de borrador solo sirve para practicar.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Pastikeun anjeun ngagambar dina kertas salinan anu saé! Kertas salinan kasar ngan ukur saé pikeun latihan.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Hakikisha unachora kwenye karatasi nzuri ya nakala! Karatasi mbaya ya nakala ni nzuri tu kwa mazoezi.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till att du ritar på det bra kopieringspappret! Det grova kopieringspappret är bara bra för övning.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Tiyaking gumuguhit ka sa magandang kopyang papel! Ang magaspang na kopya ng papel ay mabuti lamang para sa pagsasanay.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நல்ல நகல் காகிதத்தில் வரைகிறீர்கள் என்பதை உறுதிப்படுத்திக் கொள்ளுங்கள்! ரஃப் நகல் பேப்பர் பயிற்சிக்கு மட்டுமே நல்லது.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อย่าลืมวาดบนกระดาษถ่ายเอกสารคุณภาพดีนะคะ! กระดาษถ่ายเอกสารแบบหยาบเหมาะกับการฝึกฝนเท่านั้นค่ะ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Kaliteli fotokopi kağıdına çizim yaptığınızdan emin olun! Pürüzlü fotokopi kağıdı sadece pratik yapmak için iyidir.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Переконайтеся, що ви малюєте на якісному копіювальному папері! Грубий копіювальний папір підходить лише для практики.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بات کو یقینی بنائیں کہ آپ اچھے کاپی پیپر پر ڈرائنگ کر رہے ہیں! رف کاپی پیپر صرف مشق کے لیے اچھا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đảm bảo bạn đang vẽ trên loại giấy tốt! Giấy nháp chỉ dùng để luyện tập.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089aed3d17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089aed3d1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157aea7232_1_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157aea7232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5ab3b90fb3_0_9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5ab3b90fb3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Using a light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Përdorimi i një tavoline të lehtë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በመጠቀም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استخدام طاولة الضوء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Օգտագործելով թեթև սեղան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Utilitzant una taula de llum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使用光桌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van een lichttafel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استفاده از میز نور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Utiliser une table lumineuse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Verwendung eines Leuchttisches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ટેબલનો ઉપયોગ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प्रकाश तालिका का उपयोग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Utilizzo di un tavolo luminoso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ライトテーブルの使用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 사용하기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Bikaranîna tabloya sivik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Menggunakan meja yang ringan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ഉപയോഗിച്ച്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 प्रयोग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رڼا میز کارول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uma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ਲਾਈਟ ਟੇਬਲ ਦੀ ਵਰਤੋਂ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Использование светового стола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Коришћење светлосног стола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Isticmaalka miis khafiif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una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Ngagunakeun méja lampu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Kutumia meza nyepesi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Använda ett ljusbord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 ang isang magaan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அட்டவணையைப் பயன்படுத்துதல்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การใช้โต๊ะไฟ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 masası kullanımı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Використання світлового столу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روشنی کی میز کا استعمال کرتے ہوئے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bàn đèn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5ab3b90fb3_0_9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5ab3b90fb3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light outlines: Dark outlines mess up your smoothness and the 3D effect.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light outlines: Dark outlines make your drawing look flat.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Përdorni skica të lehta: Konturet e errëta prishin butësinë dhe efektin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ንድፎችን ተጠቀም፡ ጨለማ ዝርዝሮች ቅልጥፍናህን እና የ3-ል ተፅእኖን ያበላሻል።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الخطوط العريضة الفاتحة: الخطوط العريضة الداكنة تفسد نعومتك وتأثير ثلاثي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Օգտագործեք բաց ուրվագծեր. մուգ ուրվագծերը խառնում են ձեր հարթությունն ու 3D էֆեկտը: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Utilitzeu contorns clars: els contorns foscos desordenan la vostra suavitat i l'efecte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使用浅色轮廓：深色轮廓会破坏平滑度和 3D 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lichte contouren: Donkere contouren verstoren de gladheid en het 3D-effect.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خطوط روشن استفاده کنید: خطوط تیره صافی و جلوه سه بعدی شما را به هم می زند.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des contours clairs : les contours sombres gâchent votre douceur et l'effet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Verwenden Sie helle Umrisse: Dunkle Umrisse beeinträchtigen die Glätte und den 3D-Effekt.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રૂપરેખાનો ઉપયોગ કરો: શ્યામ રૂપરેખા તમારી સરળતા અને 3D અસરને ગડબડ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आउटलाइन का उपयोग करें: गहरी आउटलाइन आपकी चिकनाई और 3D प्रभाव को बिगाड़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 contorni chiari: i contorni scuri rovinano la fluidità e l'effetto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明るいアウトラインを使用します。暗いアウトラインは滑らかさと 3D 効果を台無しにします。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밝은 윤곽선을 사용하세요. 어두운 윤곽선을 사용하면 부드러움과 3D 효과가 망가집니다.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Rêzên ronahiyê bikar bînin: Xalên tarî nermbûn û bandora 3D ya we tevlihev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Gunakan garis besar terang: Garis besar gelap mengacaukan kelancaran anda dan kesan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ഔട്ട്‌ലൈനുകൾ ഉപയോഗിക്കുക: ഇരുണ്ട രൂപരേഖകൾ നിങ്ങളുടെ സുഗമവും 3D ഇഫക്‌റ്റും ഇല്ലാതാക്കുന്നു.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रूपरेखाहरू प्रयोग गर्नुहोस्: अँध्यारो रूपरेखाले तपाईंको सहजता र 3D प्रभावलाई गडबड गर्छ।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رڼا بڼې وکاروئ: تیاره خاکه ستاسو نرموالی او د 3D اغیز ګډوډوي.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contornos claros: contornos escuros prejudicam a suavidade e o efeito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ਹਲਕੀ ਰੂਪਰੇਖਾ ਦੀ ਵਰਤੋਂ ਕਰੋ: ਹਨੇਰੇ ਰੂਪਰੇਖਾ ਤੁਹਾਡੀ ਨਿਰਵਿਘਨਤਾ ਅਤੇ 3D ਪ੍ਰਭਾਵ ਨੂੰ ਵਿਗਾੜ ਦਿੰਦੀਆਂ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Используйте светлые контуры: темные контуры портят плавность и 3D-эффект.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Користите светле обрисе: Тамни обриси кваре вашу глаткоћу и 3Д ефекат.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Adeegso dulucda iftiinka: Tilmaanta mugdiga ahi waxay kharribaysaa jilicsanaantaada iyo saamaynta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Utilice contornos claros: los contornos oscuros alteran la suavidad y el efecto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Anggo garis anu terang: Garis anu poék ngaganggu kalancaran anjeun sareng pangaruh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muhtasari wa mwanga: Muhtasari wa giza huharibu ulaini wako na athari ya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ljusa konturer: Mörka konturer förstör din jämnhet och 3D-effekten.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Gumamit ng mga magaan na outline: Ang mga madilim na outline ay gumugulo sa iyong kinis at sa 3D na epekto.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அவுட்லைன்களைப் பயன்படுத்தவும்: இருண்ட அவுட்லைன்கள் உங்கள் மென்மையையும் 3D விளைவையும் குழப்புகின்றன.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ใช้โครงร่างสีอ่อน: โครงร่างสีเข้มจะทำให้ความเรียบเนียนและเอฟเฟกต์ 3 มิติเสียหาย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Açık hatlar kullanın: Koyu hatlar, pürüzsüzlüğü ve 3 boyutlu efekti bozar.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Використовуйте світлі контури: темні контури зіпсують гладкість і 3D-ефект.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روشنی کا خاکہ استعمال کریں: سیاہ خاکہ آپ کی ہمواری اور 3D اثر کو خراب کر دیتا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đường viền sáng: Đường viền tối sẽ làm hỏng độ mượt mà và hiệu ứng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5ab3b90fb3_0_9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5ab3b90fb3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Light tables help you with shapes and sizes, not detail.  You are looking through a piece of paper for heaven’s sake! You will capture most of the detail looking at your print at your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Light tables help you with shapes and sizes, not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Tavolinat e lehta ju ndihmojnë me forma dhe madhësi, jo me detaje.  Ju po shikoni nëpër një copë letër për hir të qiellit! Ju do të kapni shumicën e detajeve duke parë printimin tuaj në tryezën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ጠረጴዛዎች በቅርጾች እና በመጠን ይረዱዎታል, ዝርዝር አይደሉም.  ለመንግሥተ ሰማያት ብላችሁ በወረቀት እያያችሁ ነው! በጠረጴዛዎ ላይ ያለውን ህትመትዎን ሲመለከቱ አብዛኛው ዝርዝሮችን ይይዛሉ።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تُساعدك طاولات الإضاءة على التركيز على الأشكال والأحجام، لا على التفاصيل. أنت تنظر من خلال ورقة، يا إلهي! ستُلتقط معظم التفاصيل عند النظر إلى طباعتك على طاولتك.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Թեթև սեղաններն օգնում են ձեզ ձևերի և չափերի, այլ ոչ թե մանրամասների հարցում:  Դուք թղթի կտոր եք նայում հանուն դրախտի: Դուք կգրանցեք մանրամասների մեծ մասը՝ նայելով ձեր տպագրությանը ձեր սեղանի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taules lleugeres us ajuden amb les formes i mides, no amb els detalls.  Esteu mirant un tros de paper per amor del cel! Captaràs la major part dels detalls mirant la teva impressió a la teva taula.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看片台能帮你捕捉形状和尺寸，而不是细节。你看的可是一张纸啊！你坐在看片台上看照片，就能捕捉到大部分细节。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Lichttafels helpen je met vormen en maten, niet met details. Je kijkt immers door een stuk papier! Je legt de meeste details vast als je naar je print op je tafel kijkt.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میزهای سبک به شما در اشکال و اندازه کمک می کنند، نه جزئیات.  شما به خاطر بهشت از طریق یک تکه کاغذ نگاه می کنید! شما بیشتر جزئیات را با نگاهی به چاپ خود در میز خود ثبت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tables lumineuses vous aident à travailler les formes et les tailles, pas les détails. Vous regardez à travers une feuille de papier, bon sang ! Vous capturerez la plupart des détails en regardant votre tirage sur votre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Leuchttische helfen Ihnen bei Formen und Größen, nicht bei Details. Sie schauen durch ein Stück Papier, um Himmels willen! Die meisten Details erfassen Sie, wenn Sie Ihren Ausdruck am Tisch betrachten.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કોષ્ટકો તમને આકારો અને કદમાં મદદ કરે છે, વિગતો નહીં.  તમે સ્વર્ગની ખાતર કાગળના ટુકડાને જોઈ રહ્યા છો! તમે તમારા ટેબલ પર તમારી પ્રિન્ટ જોઈને મોટાભાગની વિગતો મેળવશો.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 आपको आकार और नाप समझने में मदद करती हैं, न कि बारीकियाँ। आप तो बस कागज़ के एक टुकड़े को देख रहे हैं! आप अपनी टेबल पर रखे प्रिंट को देखकर ज़्यादातर बारीकियाँ कैद कर 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tavoli luminosi ti aiutano con forme e dimensioni, non con i dettagli. Stai guardando attraverso un foglio di carta, per l'amor del cielo! Catturerai la maggior parte dei dettagli guardando la tua stampa sul tavolo.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ライトテーブルは形やサイズを測るのに役立ち、ディテールは測れません。そもそも、紙を通して見ているのですから！テーブルでプリントを見れば、ほとんどのディテールを捉えることができるでしょう。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테이블은 모양과 크기를 잡는 데 도움이 될 뿐, 디테일을 잡는 데는 도움이 되지 않습니다. 맙소사, 종이를 들여다보는 거죠! 테이블에서 인쇄물을 보면 디테일의 대부분을 포착할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Tabloyên ronahiyê bi şekl û mezinan, ne bi hûrgulî, ji we re dibin alîkar.  Hûn ji bo xatirê bihuştê li kaxezek dinêrin! Hûn ê piraniya hûrguliyan li çapa xwe li ser maseya xwe binihêrin.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Meja ringan membantu anda dengan bentuk dan saiz, bukan perincian.  Anda sedang mencari sekeping kertas demi syurga! Anda akan menangkap sebahagian besar butiran melihat cetakan anda di meja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ടേബിളുകൾ ആകൃതിയിലും വലുപ്പത്തിലും നിങ്ങളെ സഹായിക്കുന്നു, വിശദാംശങ്ങളല്ല.  നിങ്ങൾ സ്വർഗ്ഗത്തിനുവേണ്ടി ഒരു കടലാസുതുണ്ടിലൂടെ നോക്കുകയാണ്! നിങ്ങളുടെ ടേബിളിൽ നിങ്ങളുടെ പ്രിൻ്റ് നോക്കുമ്പോൾ മിക്ക വിശദാംശങ്ങളും നിങ്ങൾ പിടിച്ചെടുക്കും.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टेबलहरूले तपाईंलाई आकार र साइजहरूमा मद्दत गर्दछ, विवरण होइन।  तपाईं स्वर्गको लागि कागजको टुक्रा हेर्दै हुनुहुन्छ! तपाइँ तपाइँको तालिका मा तपाइँको प्रिन्ट हेर्दै धेरै विवरणहरु कैद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رڼا میزونه تاسو سره د شکلونو او اندازو سره مرسته کوي، نه توضیحات.  تاسو د جنت لپاره د کاغذ د یوې ټوټې په لټه کې یاست! تاسو به ډیری توضیحات په خپل میز کې ستاسو د چاپ په لټه کې ونیسئ.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Mesas de luz ajudam você com formas e tamanhos, não com detalhes. Você está olhando através de um pedaço de papel, pelo amor de Deus! Você vai capturar a maior parte dos detalhes olhando para a sua impressão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ਲਾਈਟ ਟੇਬਲ ਆਕਾਰਾਂ ਅਤੇ ਆਕਾਰਾਂ ਵਿੱਚ ਤੁਹਾਡੀ ਮਦਦ ਕਰਦੇ ਹਨ, ਵੇਰਵੇ ਨਹੀਂ।  ਤੁਸੀਂ ਸਵਰਗ ਦੀ ਖ਼ਾਤਰ ਕਾਗਜ਼ ਦੇ ਟੁਕੜੇ ਨੂੰ ਦੇਖ ਰਹੇ ਹੋ! ਤੁਸੀਂ ਆਪਣੀ ਮੇਜ਼ 'ਤੇ ਆਪਣੇ ਪ੍ਰਿੰਟ ਨੂੰ ਦੇਖਦੇ ਹੋਏ ਜ਼ਿਆਦਾਤਰ ਵੇਰਵੇ ਨੂੰ ਹਾਸਲ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Световые столы помогают вам определить формы и размеры, но не детали. Вы же смотрите сквозь лист бумаги! Вы запечатлеете большинство деталей, глядя на отпечаток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Светлосни столови вам помажу са облицима и величинама, а не детаљима.  Гледаш кроз парче папира забога! Ухватићете већину детаља гледајући своју штампу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Miisaska khafiifka ah waxay kaa caawinayaan qaababka iyo cabbirrada, ma aha faahfaahin.  Waxaad ka dhex eegaysaa warqad jannada aawadeed! Waxaad qabsan doontaa inta badan faahfaahinta adoo eegaya daabacaada miiskaaga.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 mesas de luz te ayudan con las formas y tamaños, no con los detalles. ¡Estás mirando a través de un trozo de papel, por Dios! Captarás la mayor parte del detalle mirando tu impresión en la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tabél lampu mantuan Anjeun ku wangun jeung ukuran, teu rinci.  Anjeun milarian salembar kertas demi surga! Anjeun bakal nangkep sabagéan ageung detil ningali citak anjeun dina méja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Majedwali mepesi hukusaidia kwa maumbo na saizi, sio maelezo.  Unatafuta kipande cha karatasi kwa ajili ya mbinguni! Utachukua maelezo mengi ukiangalia chapa yako kwenye jedwali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Ljusbord hjälper dig med former och storlekar, inte detaljer.  Du tittar genom ett papper för guds skull! Du kommer att fånga de flesta detaljer när du tittar på ditt tryck vid ditt 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Tinutulungan ka ng mga light table sa mga hugis at sukat, hindi sa detalye.  Naghahanap ka sa isang piraso ng papel para sa kapakanan ng langit! Makukuha mo ang karamihan sa detalye ng pagtingin sa iyong pag-print sa iyong talahanayan.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அட்டவணைகள் வடிவங்கள் மற்றும் அளவுகளில் உங்களுக்கு உதவுகின்றன, விவரங்கள் அல்ல.  நீங்கள் சொர்க்கத்திற்காக ஒரு துண்டு காகிதத்தை பார்க்கிறீர்கள்! உங்கள் டேபிளில் உங்கள் பிரிண்ட்டைப் பார்க்கும் பெரும்பாலான விவரங்களை நீங்கள் கைப்பற்றுவீர்கள்.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โต๊ะไฟช่วยให้คุณเห็นรูปทรงและขนาดได้ชัดเจน ไม่ใช่รายละเอียด คุณกำลังมองผ่านกระดาษแผ่นหนึ่งอยู่นะ! คุณจะเก็บรายละเอียดส่วนใหญ่ได้เมื่อมองดูงานพิมพ์บนโต๊ะของคุณ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Işıklı masalar, detaylara değil, şekillere ve boyutlara odaklanmanıza yardımcı olur. Tanrı aşkına, sadece bir kağıt parçasına bakıyorsunuz! Masanızda baskınıza bakarken detayların çoğunu yakalayacaksınız.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Світлові столи допомагають вам із формами та розмірами, а не деталями.  Ви переглядаєте аркуш паперу, заради бога! Ви зафіксуєте більшість деталей, дивлячись на свій відбиток за столом.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ہلکی میزیں شکلوں اور سائزوں میں آپ کی مدد کرتی ہیں، تفصیل سے نہیں۔  آپ جنت کی خاطر کاغذ کے ٹکڑے کو تلاش کر رہے ہیں! آپ اپنی میز پر اپنے پرنٹ کو دیکھتے ہوئے زیادہ تر تفصیل حاصل کر لیں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Bàn ánh sáng giúp bạn nhìn rõ hình dạng và kích thước, chứ không phải chi tiết. Trời ơi, bạn đang nhìn xuyên qua một tờ giấy! Bạn sẽ nắm bắt được hầu hết các chi tiết khi nhìn vào bản in trên bàn.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5ab3b90fb3_0_9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5ab3b90fb3_0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 Shading on a light table is terrible.  It makes your project pale, low contrast and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projektin tuaj në një tryezë të rregullt. Hije në një tavolinë të lehtë është e tmerrshme.  E bën projektin tuaj të zbehtë, me kontrast të ulët dhe me vija.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በመደበኛ ጠረጴዛ ላይ ፕሮጀክትዎን ያጥሉት. በብርሃን ጠረጴዛ ላይ ጥላ ጥላ በጣም አስፈሪ ነው.  የእርስዎን ፕሮጀክት ገርጣ፣ ዝቅተኛ ንፅፅር እና ዥረት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ظلل مشروعك على طاولة عادية. التظليل على طاولة مضيئة أمرٌ سيئ، فهو يجعل مشروعك باهتًا، وتباينه منخفضًا، ومُتَخَطِّطًا.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Ստվերեք ձեր նախագիծը սովորական սեղանի վրա: Թեթև սեղանի վրա ստվերելը սարսափելի է:  Այն դարձնում է ձեր նախագիծը գունատ, ցածր հակադրություն և շերտավոր: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Ombreu el vostre projecte sobre una taula normal. L'ombra sobre una taula de llum és terrible.  Fa que el vostre projecte sigui pàl·lid, amb baix contrast i amb ratlles.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在普通桌子上遮光你的项目。在遮光桌上遮光效果很差。它会让你的项目显得苍白、对比度低，而且有条纹。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je project op een gewone tafel. Schaduw op een lichttafel is verschrikkelijk. Het maakt je project flets, contrastarm en streperig.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خود را روی یک میز معمولی سایه بزنید. سایه زدن روی میز نور وحشتناک است.  پروژه شما را کم رنگ، کنتراست کم و رگه دار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Ombrez votre projet sur une table classique. L'ombrage sur une table lumineuse est néfaste. Il rend votre projet pâle, peu contrasté et strié.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Schattieren Sie Ihr Projekt auf einem normalen Tisch. Das Schattieren auf einem Leuchttisch ist schrecklich. Es macht Ihr Projekt blass, kontrastarm und streifig.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પ્રોજેક્ટને નિયમિત ટેબલ પર શેડ કરો. પ્રકાશ ટેબલ પર શેડિંગ ભયંકર છે.  તે તમારા પ્રોજેક્ટને નિસ્તેજ, ઓછો કોન્ટ્રાસ્ટ અને સ્ટ્રેકી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प्रोजेक्ट को एक सामान्य टेबल पर शेड करें। लाइट टेबल पर शेडिंग करना बहुत बुरा लगता है। इससे आपका प्रोजेक्ट फीका, कम कंट्रास्ट वाला और धारीदार दिखाई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 il tuo progetto su un tavolo normale. L'ombreggiatura su un tavolo luminoso è pessima. Rende il tuo progetto pallido, poco contrastato e striato.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通常のテーブルでプロジェクトに陰影をつけましょう。ライトテーブルで陰影をつけるのは最悪です。プロジェクトが青白く、コントラストが低く、縞模様になってしまいます。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일반 테이블에서 프로젝트에 음영을 입혀보세요. 밝은 테이블에서 음영을 입히는 건 정말 최악입니다. 프로젝트가 흐릿하고, 대비가 약하며, 줄무늬가 생기기 때문입니다.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Projeya xwe li ser maseyek birêkûpêk siya bikin. Siya li ser maseyek sivik tirsnak e.  Ew projeya we zer, berevajî kêm û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Lorekkan projek anda di atas meja biasa. Berteduh di atas meja cahaya adalah mengerikan.  Ia menjadikan projek anda pucat, kontras rendah dan bergaris-garis.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സാധാരണ മേശയിൽ നിങ്ങളുടെ പ്രോജക്റ്റ് ഷേഡ് ചെയ്യുക. ലൈറ്റ് ടേബിളിൽ ഷേഡിംഗ് ഭയങ്കരമാണ്.  ഇത് നിങ്ങളുടെ പ്രോജക്‌റ്റിനെ വിളറിയതും കുറഞ്ഞ ദൃശ്യതീവ്രതയുള്ളതും സ്ട്രീക്കിയും ആക്കുന്നു.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परियोजनालाई नियमित तालिकामा छाया गर्नुहोस्। लाइट टेबलमा छायांकन भयानक छ।  यसले तपाईंको परियोजनालाई फिक्का, कम कन्ट्रास्ट र स्ट्रेकी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خپله پروژه په منظم میز کې سیوري کړئ. په رڼا میز کې سیوري کول خورا خطرناک دي.  دا ستاسو پروژه رنګه، ټیټ برعکس او سټریک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Sombreie seu projeto em uma mesa comum. Sombrear em uma mesa de luz é péssimo. Deixa seu projeto pálido, com pouco contraste e com listras.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ਪ੍ਰੋਜੈਕਟ ਨੂੰ ਇੱਕ ਨਿਯਮਤ ਟੇਬਲ 'ਤੇ ਸ਼ੇਡ ਕਰੋ. ਲਾਈਟ ਟੇਬਲ 'ਤੇ ਛਾਂ ਕਰਨਾ ਭਿਆਨਕ ਹੈ.  ਇਹ ਤੁਹਾਡੇ ਪ੍ਰੋਜੈਕਟ ਨੂੰ ਫਿੱਕਾ, ਘੱਟ ਕੰਟ੍ਰਾਸਟ ਅਤੇ ਸਟ੍ਰੀਕੀ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Растушуйте свой проект на обычном столе. Растушёвка на светлом столе — это ужасно. Проект получится бледным, неконтрастным и полосатым.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Засенчите свој пројекат на обичном столу. Сенчење на светлом столу је страшно.  То чини ваш пројекат бледим, ниским контрастом и пругастим.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hadh mashruucaaga miiska caadiga ah. Hooska miiska iftiinka waa wax aad u xun.  Waxay ka dhigaysaa mashruucaaga mid cirro leh, kala duwanaansho hooseeya iyo xarrago leh.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 tu proyecto en una mesa normal. Sombrear en una mesa de luz es terrible. Deja tu proyecto pálido, con poco contraste y con vetas.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Ngiuhan proyék anjeun dina méja biasa. Shading dina méja lampu dahsyat.  Éta ngajantenkeun proyék anjeun pucat, kontras rendah sareng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Weka kivuli mradi wako kwenye meza ya kawaida. Kivuli kwenye meza nyepesi ni ya kutisha.  Hufanya mradi wako usiwe na rangi, utofautishaji wa chini na wenye mfululizo.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ditt projekt på ett vanligt bord. Skuggning på ett ljusbord är hemskt.  Det gör ditt projekt blek, låg kontrast och ränder.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I-shade ang iyong proyekto sa isang regular na mesa. Ang pagtatabing sa isang ilaw na mesa ay kakila-kilabot.  Ginagawa nitong maputla ang iyong proyekto, mababa ang contrast at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வழக்கமான அட்டவணையில் உங்கள் திட்டத்தை நிழலிடுங்கள். லைட் டேபிளில் ஷேடிங் செய்வது பயங்கரமானது.  இது உங்கள் திட்டத்தை வெளிர், குறைந்த மாறுபாடு மற்றும் ஸ்ட்ரீக்கியாக மாற்றுகிறது.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ลงเงาโปรเจกต์ของคุณบนโต๊ะธรรมดา การลงเงาบนโต๊ะสีอ่อนนั้นแย่มาก ทำให้โปรเจกต์ของคุณซีดจาง คอนทราสต์ต่ำ และเป็นเส้นๆ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Projenizi normal bir masanın üzerinde gölgelendirin. Işık masasında gölgelendirmek çok kötüdür. Projenizi soluk, düşük kontrastlı ve çizgili yapar.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Заштрихуйте свій проект на звичайному столі. Затінення на світлому столі - це жахливо.  Це робить ваш проект блідим, низькоконтрастним і смугастим.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پروجیکٹ کو باقاعدہ میز پر سایہ کریں۔ روشنی کی میز پر شیڈنگ خوفناک ہے۔  یہ آپ کے پروجیکٹ کو پیلا، کم کنٹراسٹ اور اسٹریکی بنا دیتا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 bóng cho dự án của bạn trên một chiếc bàn thông thường. Tô bóng trên bàn sáng rất tệ. Nó làm cho dự án của bạn nhợt nhạt, độ tương phản thấp và loang lổ.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5ab3b90fb3_0_9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5ab3b90fb3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a brighter/higher contrast version for tomorrow so you can get shapes out of your shadows. It is not perfect, but it helps.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a brighter/higher contrast version for detail in your shadows.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të bëni një version më të ndritshëm/kontrast më të lartë për nesër, në mënyrë që të mund të hiqni forma nga hijet tuaja. Nuk është perfekte, por ndihmon.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ከጥላዎ ቅርጾችን ማግኘት እንዲችሉ ለነገ ብሩህ/ከፍተኛ የንፅፅር ስሪት መስራት ይችላሉ። ፍጹም አይደለም, ግን ይረዳል.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إنشاء نسخة أكثر سطوعًا وتباينًا للغد، لتتمكني من إخراج الأشكال من ظلالكِ. هذه النسخة ليست مثالية، لكنها مفيدة.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վաղվա համար ավելի պայծառ/բարձր կոնտրաստ տարբերակ պատրաստել, որպեսզի կարողանաք ստվերից դուրս գալ ձևեր: Դա կատարյալ չէ, բայց օգնում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una versió de contrast més brillant/alt per a demà perquè pugueu treure formes de les vostres ombres. No és perfecte, però ajuda.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你可以为明天制作一个更亮/对比度更高的版本，这样就能从阴影中看出形状。虽然不完美，但确实有帮助。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morgen een helderdere/contrasterendere versie maken, zodat je de vormen uit je schaduwen kunt halen. Het is niet perfect, maar het helpt wel.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می‌توانید برای فردا یک نسخه کنتراست روشن‌تر/بالاتر بسازید تا بتوانید اشکال را از سایه‌هایتان خارج کنید. این کامل نیست، اما کمک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créer une version plus lumineuse et plus contrastée demain afin de faire ressortir les formes de vos ombres. Ce n'est pas parfait, mais ça aide.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für morgen eine hellere/kontrastreichere Version erstellen, damit Sie aus Ihren Schatten Formen herausarbeiten können. Es ist nicht perfekt, aber es hilft.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આવતીકાલ માટે વધુ તેજસ્વી/ઉચ્ચ કોન્ટ્રાસ્ટ વર્ઝન બનાવી શકો છો જેથી કરીને તમે તમારા પડછાયાઓમાંથી આકાર મેળવી શકો. તે સંપૂર્ણ નથી, પરંતુ તે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कल के लिए एक ज़्यादा चमकदार/उच्च कंट्रास्ट वाला संस्करण बना सकते हैं ताकि आप अपनी परछाइयों से आकृतियाँ बना सकें। यह बिल्कुल सही नहीं है, लेकिन मददगार ज़रूर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creare una versione più luminosa/con un contrasto più elevato per domani, così da riuscire a ricavare forme dalle ombre. Non è perfetto, ma aiuta.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明日はもっと明るくてコントラストの高いバージョンを作って、影から形を浮かび上がらせましょう。完璧ではありませんが、役に立ちます。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내일을 위해 더 밝고 대비가 높은 버전을 만들어 그림자에서 모양을 더 뚜렷하게 표현할 수 있습니다. 완벽하지는 않지만 도움이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ji bo sibê guhertoyek berevajîtir/bilindtir çêbikin da ku hûn şekil ji siyên xwe derxin. Ew ne bêkêmasî ye, lê ew alîkariyê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versi kontras yang lebih cerah/lebih tinggi untuk esok supaya anda boleh mendapatkan bentuk daripada bayang-bayang anda. Ia tidak sempurna, tetapi ia membantu.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നാളത്തേയ്‌ക്കായി നിങ്ങൾക്ക് ഒരു തെളിച്ചമുള്ള/ഉയർന്ന കോൺട്രാസ്റ്റ് പതിപ്പ് നിർമ്മിക്കാൻ കഴിയും, അതുവഴി നിങ്ങളുടെ നിഴലിൽ നിന്ന് രൂപങ്ങൾ നേടാനാകും. ഇത് തികഞ്ഞതല്ല, പക്ഷേ ഇത്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भोलिको लागि उज्यालो/उच्च कन्ट्रास्ट संस्करण बनाउन सक्नुहुन्छ ताकि तपाईं आफ्नो छायाँबाट आकारहरू प्राप्त गर्न सक्नुहुनेछ। यो सिद्ध छैन, तर यसले मद्दत गर्छ।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سبا لپاره روښانه / لوړ برعکس نسخه جوړه کړئ نو تاسو کولی شئ د خپلو سیوري څخه شکلونه ترلاسه کړئ. دا بشپړ نه دی، مګر دا مرسته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fazer uma versão mais clara e com maior contraste para amanhã, para conseguir formas a partir das sombras. Não é perfeito, mas ajuda.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ਕੱਲ੍ਹ ਲਈ ਇੱਕ ਚਮਕਦਾਰ/ਉੱਚ ਕੰਟ੍ਰਾਸਟ ਸੰਸਕਰਣ ਬਣਾ ਸਕਦੇ ਹੋ ਤਾਂ ਜੋ ਤੁਸੀਂ ਆਪਣੇ ਪਰਛਾਵਿਆਂ ਵਿੱਚੋਂ ਆਕਾਰ ਪ੍ਰਾਪਤ ਕਰ ਸਕੋ। ਇਹ ਸੰਪੂਰਨ ਨਹੀਂ ਹੈ, ਪਰ ਇਹ ਮਦਦ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Завтра можно сделать более яркую/контрастную версию, чтобы выделить фигуры в тенях. Это не идеально, но помогает.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направити светлију верзију/верзију већег контраста за сутра да бисте могли да извучете облике из својих сенки. Није савршено, али помаже.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samayn kartaa nooc ka duwan oo dhalaalaya/sare berrito si aad hadhkaaga uga soo baxdo qaababka. Ma qummana, laakiin way caawisaa.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crear una versión más brillante y con mayor contraste para mañana para que puedas crear formas en las sombras. No es perfecta, pero ayuda.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ngadamel vérsi kontras anu langkung terang / langkung luhur pikeun énjing supados anjeun tiasa kéngingkeun bentuk tina bayangan anjeun. Ieu teu sampurna, tapi mantuan.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kutengeneza toleo zuri zaidi la utofautishaji wa juu zaidi la kesho ili uweze kupata maumbo kutoka kwenye vivuli vyako. Sio kamili, lakini inasaidia.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en version med ljusare/högre kontrast för morgondagen så att du kan få ut former ur dina skuggor. Det är inte perfekt, men det hjälper.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kang gumawa ng mas maliwanag/mas mataas na contrast na bersyon para bukas para makakuha ka ng mga hugis mula sa iyong mga anino. Hindi ito perpekto, ngunit nakakatulong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நாளை ஒரு பிரகாசமான/அதிக மாறுபாடு பதிப்பை உருவாக்கலாம், இதன் மூலம் உங்கள் நிழல்களிலிருந்து வடிவங்களைப் பெறலாம். இது சரியானது அல்ல, ஆனால் அது உதவுகிறது.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คุณสามารถสร้างเวอร์ชันที่สว่างขึ้น/คอนทราสต์สูงขึ้นสำหรับวันพรุ่งนี้ เพื่อให้คุณสามารถดึงเอารูปทรงออกมาจากเงาได้ มันอาจจะไม่ได้สมบูรณ์แบบนัก แต่ก็ช่วยได้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Yarın için daha parlak/yüksek kontrastlı bir versiyon oluşturabilirsin, böylece gölgelerinden şekiller elde edebilirsin. Mükemmel değil ama işe yarar.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створити більш яскраву/контрастну версію на завтра, щоб ви могли отримати форми з тіні. Це не ідеально, але допомагає.</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کل کے لیے ایک روشن/اعلی کنٹراسٹ ورژن بنا سکتے ہیں تاکہ آپ اپنے سائے سے شکلیں حاصل کر سکیں۔ یہ کامل نہیں ہے، لیکن یہ مدد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tạo phiên bản sáng hơn/có độ tương phản cao hơn cho ngày mai để có thể tạo hình từ bóng đổ. Tuy không hoàn hảo, nhưng cũng hữu ích.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02404e1624_0_2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02404e1624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version has better detail in the shadows?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Cili version ka detaje më të mira në hije?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በጥላ ውስጥ የትኛው ስሪት የተሻለ ዝርዝር አለው?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أي إصدار يحتوي على تفاصيل أفضل في الظلال؟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 տարբերակն է ավելի լավ մանրամասներ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Quina versió té millor detall a les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哪个版本的阴影细节更佳？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Welke versie heeft meer detail in de schaduwen?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کدام نسخه جزئیات بهتری در سایه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Quelle version a les meilleurs détails dans les ombres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Welche Version hat bessere Details in den Schatten?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કયા સંસ્કરણમાં પડછાયાઓમાં વધુ સારી વિગતો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 संस्करण में छाया में बेहतर विवरण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Quale versione presenta maggiori dettagli nelle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どちらのバージョンの方が影のディテールが優れていますか?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어느 버전이 그림자 부분의 디테일이 더 나은가요?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Kîjan versiyon di siyê de hûrguliyên çêtir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Versi yang manakah mempunyai perincian yang lebih baik dalam bayang-bayang?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ഏത് പതിപ്പിലാണ് ഷാഡോകളിൽ മികച്ച വിശദാംശങ്ങൾ ഉള്ളത്?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कुन संस्करणको छायामा राम्रो विवरण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کوم نسخه په سیوري کې ښه توضیحات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 versão tem mais detalhes nas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ਕਿਹੜੇ ਸੰਸਕਰਣ ਵਿੱਚ ਸ਼ੈਡੋ ਵਿੱਚ ਬਿਹਤਰ ਵੇਰਵੇ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какой версии лучше детализация теней?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Која верзија има боље детаље у сенци?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Noockee ayaa faahfaahin wanaagsan ku leh hooska?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versión tiene mejor detalle en las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Versi mana anu gaduh detil anu langkung saé dina kalangkang?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toleo gani lina maelezo bora kwenye vivuli?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Vilken version har bättre detaljer i skuggorna?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Aling bersyon ang may mas mahusay na detalye sa mga anino?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நிழல்களில் எந்த பதிப்பில் சிறந்த விவரம் உள்ளது?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เวอร์ชันใดมีรายละเอียดในส่วนเงาที่ดีกว่า?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Hangi versiyonda gölgelerdeki detaylar daha iyi?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Яка версія має кращу деталізацію в тіні?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سائے میں کس ورژن میں بہتر تفصیل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Phiên bản nào có chi tiết bóng tối tốt hơn?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0856b1621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0856b162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adjust contrast and brightness to show details in your shadows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Mund të rregulloni kontrastin dhe ndriçimin për të treguar detajet në hijet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በጥላዎ ውስጥ ዝርዝሮችን ለማሳየት ንፅፅርን እና ብሩህነትን ማስተካከል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ضبط التباين والسطوع لإظهار التفاصيل في الظلال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կարգավորել կոնտրաստը և պայծառությունը՝ ստվերներում մանրամասներ ցուցադրելու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ajustar el contrast i la brillantor per mostrar detalls a les vostres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您可以调整对比度和亮度来显示阴影中的细节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kunt het contrast en de helderheid aanpassen om details in uw schaduwen te laten zien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 توانید کنتراست و روشنایی را تنظیم کنید تا جزئیات را در سایه های خود نشان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régler le contraste et la luminosité pour afficher les détails dans vos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Kontrast und Helligkeit anpassen, um Details in Ihren Schatten anzuzeigen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તમારા પડછાયામાં વિગતો દર્શાવવા માટે કોન્ટ્રાસ્ટ અને તેજને સમાયોજિત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अपनी परछाइयों में विवरण दिखाने के लिए कंट्रास्ट और चमक को समायोजित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regolare il contrasto e la luminosità per mostrare i dettagli nelle tue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コントラストと明るさを調整して影の細部まで見えるようにできます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그림자의 세부 사항을 표시하기 위해 대비와 밝기를 조정할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berevajî û ronahiyê rast bikin da ku hûrguliyan di siyên xwe de nîşan bidin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melaraskan kontras dan kecerahan untuk menunjukkan butiran dalam bayang-bayang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ഷാഡോകളിൽ വിശദാംശങ്ങൾ കാണിക്കാൻ നിങ്ങൾക്ക് ദൃശ്യതീവ്രതയും തെളിച്ചവും ക്രമീകരിക്കാം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आफ्नो छायामा विवरणहरू देखाउन कन्ट्रास्ट र चमक समायोजन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په خپل سیوري کې د توضیحاتو ښودلو لپاره برعکس او روښانتیا تنظیم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ajustar o contraste e o brilho para mostrar detalhes em suas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ਆਪਣੇ ਪਰਛਾਵੇਂ ਵਿੱਚ ਵੇਰਵੇ ਦਿਖਾਉਣ ਲਈ ਕੰਟ੍ਰਾਸਟ ਅਤੇ ਚਮਕ ਨੂੰ ਵਿਵਸਥਿਤ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настроить контрастность и яркость, чтобы отобразить детали в тенях.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да подесите контраст и осветљеност да бисте приказали детаље у вашим сенкама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hagaajin kartaa isbarbardhigga iyo dhalaalka si aad u tusto faahfaahinta hadhkaaga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 ajustar el contraste y el brillo para mostrar detalles en sus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nyaluyukeun kontras sareng kacaangan pikeun nunjukkeun detil dina kalangkang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kurekebisha utofautishaji na mwangaza ili kuonyesha maelezo katika vivuli vyako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justera kontrast och ljusstyrka för att visa detaljer i dina skuggor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ayusin ang contrast at brightness para ipakita ang mga detalye sa iyong mga anino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நிழல்களில் விவரங்களைக் காட்ட, மாறுபாடு மற்றும் பிரகாசத்தை நீங்கள் சரிசெய்யலாம்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คุณสามารถปรับความคมชัดและความสว่างเพื่อแสดงรายละเอียดในเงาของคุณได้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Gölgelerinizdeki ayrıntıları göstermek için kontrastı ve parlaklığı ayarlayabilirsiniz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налаштувати контрастність і яскравість, щоб показати деталі в тінях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اپنے سائے میں تفصیلات دکھانے کے لیے کنٹراسٹ اور چمک کو ایڈجسٹ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điều chỉnh độ tương phản và độ sáng để hiển thị chi tiết trong bóng tối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48f5faf043_3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48f5faf043_3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adjust contrast and brightness to show details in your shadows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Mund të rregulloni kontrastin dhe ndriçimin për të treguar detajet në hijet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በጥላዎ ውስጥ ዝርዝሮችን ለማሳየት ንፅፅርን እና ብሩህነትን ማስተካከል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ضبط التباين والسطوع لإظهار التفاصيل في الظلال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կարգավորել կոնտրաստը և պայծառությունը՝ ստվերներում մանրամասներ ցուցադրելու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ajustar el contrast i la brillantor per mostrar detalls a les vostres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您可以调整对比度和亮度来显示阴影中的细节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kunt het contrast en de helderheid aanpassen om details in uw schaduwen te laten zien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 توانید کنتراست و روشنایی را تنظیم کنید تا جزئیات را در سایه های خود نشان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régler le contraste et la luminosité pour afficher les détails dans vos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Kontrast und Helligkeit anpassen, um Details in Ihren Schatten anzuzeigen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તમારા પડછાયામાં વિગતો દર્શાવવા માટે કોન્ટ્રાસ્ટ અને તેજને સમાયોજિત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अपनी परछाइयों में विवरण दिखाने के लिए कंट्रास्ट और चमक को समायोजित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regolare il contrasto e la luminosità per mostrare i dettagli nelle tue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コントラストと明るさを調整して影の細部まで見えるようにできます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그림자의 세부 사항을 표시하기 위해 대비와 밝기를 조정할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berevajî û ronahiyê rast bikin da ku hûrguliyan di siyên xwe de nîşan bidin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melaraskan kontras dan kecerahan untuk menunjukkan butiran dalam bayang-bayang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ഷാഡോകളിൽ വിശദാംശങ്ങൾ കാണിക്കാൻ നിങ്ങൾക്ക് ദൃശ്യതീവ്രതയും തെളിച്ചവും ക്രമീകരിക്കാം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आफ्नो छायामा विवरणहरू देखाउन कन्ट्रास्ट र चमक समायोजन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په خپل سیوري کې د توضیحاتو ښودلو لپاره برعکس او روښانتیا تنظیم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ajustar o contraste e o brilho para mostrar detalhes em suas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ਆਪਣੇ ਪਰਛਾਵੇਂ ਵਿੱਚ ਵੇਰਵੇ ਦਿਖਾਉਣ ਲਈ ਕੰਟ੍ਰਾਸਟ ਅਤੇ ਚਮਕ ਨੂੰ ਵਿਵਸਥਿਤ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настроить контрастность и яркость, чтобы отобразить детали в тенях.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да подесите контраст и осветљеност да бисте приказали детаље у вашим сенкама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hagaajin kartaa isbarbardhigga iyo dhalaalka si aad u tusto faahfaahinta hadhkaaga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 ajustar el contraste y el brillo para mostrar detalles en sus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nyaluyukeun kontras sareng kacaangan pikeun nunjukkeun detil dina kalangkang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kurekebisha utofautishaji na mwangaza ili kuonyesha maelezo katika vivuli vyako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justera kontrast och ljusstyrka för att visa detaljer i dina skuggor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ayusin ang contrast at brightness para ipakita ang mga detalye sa iyong mga anino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நிழல்களில் விவரங்களைக் காட்ட, மாறுபாடு மற்றும் பிரகாசத்தை நீங்கள் சரிசெய்யலாம்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คุณสามารถปรับความคมชัดและความสว่างเพื่อแสดงรายละเอียดในเงาของคุณได้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Gölgelerinizdeki ayrıntıları göstermek için kontrastı ve parlaklığı ayarlayabilirsiniz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налаштувати контрастність і яскравість, щоб показати деталі в тінях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اپنے سائے میں تفصیلات دکھانے کے لیے کنٹراسٹ اور چمک کو ایڈجسٹ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điều chỉnh độ tương phản và độ sáng để hiển thị chi tiết trong bóng tối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48f5faf043_3_2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48f5faf043_3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adjust contrast and brightness to show details in your shadows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Mund të rregulloni kontrastin dhe ndriçimin për të treguar detajet në hijet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በጥላዎ ውስጥ ዝርዝሮችን ለማሳየት ንፅፅርን እና ብሩህነትን ማስተካከል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ضبط التباين والسطوع لإظهار التفاصيل في الظلال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կարգավորել կոնտրաստը և պայծառությունը՝ ստվերներում մանրամասներ ցուցադրելու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ajustar el contrast i la brillantor per mostrar detalls a les vostres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您可以调整对比度和亮度来显示阴影中的细节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kunt het contrast en de helderheid aanpassen om details in uw schaduwen te laten zien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 توانید کنتراست و روشنایی را تنظیم کنید تا جزئیات را در سایه های خود نشان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régler le contraste et la luminosité pour afficher les détails dans vos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Kontrast und Helligkeit anpassen, um Details in Ihren Schatten anzuzeigen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તમારા પડછાયામાં વિગતો દર્શાવવા માટે કોન્ટ્રાસ્ટ અને તેજને સમાયોજિત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अपनी परछाइयों में विवरण दिखाने के लिए कंट्रास्ट और चमक को समायोजित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regolare il contrasto e la luminosità per mostrare i dettagli nelle tue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コントラストと明るさを調整して影の細部まで見えるようにできます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그림자의 세부 사항을 표시하기 위해 대비와 밝기를 조정할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berevajî û ronahiyê rast bikin da ku hûrguliyan di siyên xwe de nîşan bidin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melaraskan kontras dan kecerahan untuk menunjukkan butiran dalam bayang-bayang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ഷാഡോകളിൽ വിശദാംശങ്ങൾ കാണിക്കാൻ നിങ്ങൾക്ക് ദൃശ്യതീവ്രതയും തെളിച്ചവും ക്രമീകരിക്കാം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आफ्नो छायामा विवरणहरू देखाउन कन्ट्रास्ट र चमक समायोजन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په خپل سیوري کې د توضیحاتو ښودلو لپاره برعکس او روښانتیا تنظیم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ajustar o contraste e o brilho para mostrar detalhes em suas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ਆਪਣੇ ਪਰਛਾਵੇਂ ਵਿੱਚ ਵੇਰਵੇ ਦਿਖਾਉਣ ਲਈ ਕੰਟ੍ਰਾਸਟ ਅਤੇ ਚਮਕ ਨੂੰ ਵਿਵਸਥਿਤ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настроить контрастность и яркость, чтобы отобразить детали в тенях.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да подесите контраст и осветљеност да бисте приказали детаље у вашим сенкама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hagaajin kartaa isbarbardhigga iyo dhalaalka si aad u tusto faahfaahinta hadhkaaga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 ajustar el contraste y el brillo para mostrar detalles en sus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nyaluyukeun kontras sareng kacaangan pikeun nunjukkeun detil dina kalangkang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kurekebisha utofautishaji na mwangaza ili kuonyesha maelezo katika vivuli vyako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justera kontrast och ljusstyrka för att visa detaljer i dina skuggor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ayusin ang contrast at brightness para ipakita ang mga detalye sa iyong mga anino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நிழல்களில் விவரங்களைக் காட்ட, மாறுபாடு மற்றும் பிரகாசத்தை நீங்கள் சரிசெய்யலாம்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คุณสามารถปรับความคมชัดและความสว่างเพื่อแสดงรายละเอียดในเงาของคุณได้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Gölgelerinizdeki ayrıntıları göstermek için kontrastı ve parlaklığı ayarlayabilirsiniz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налаштувати контрастність і яскравість, щоб показати деталі в тінях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اپنے سائے میں تفصیلات دکھانے کے لیے کنٹراسٹ اور چمک کو ایڈجسٹ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điều chỉnh độ tương phản và độ sáng để hiển thị chi tiết trong bóng tối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0813188ab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0813188a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02404e1624_0_3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02404e1624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Copy your portrait in your slides and then adjust it to show better shadow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Kopjojeni portretin tuaj në rrëshqitjet tuaja dhe më pas rregullojeni për të treguar detaje më të mira të hijes.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ምስልዎን በስላይድዎ ውስጥ ይቅዱ እና ከዚያ የተሻለ የጥላ ዝርዝሮችን ለማሳየት ያስተካክሉት።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انسخ صورتك الشخصية في شرائحك ثم قم بتعديلها لإظهار تفاصيل الظل بشكل أفضل.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Պատճենեք ձեր դիմանկարը ձեր սլայդներում և այնուհետև հարմարեցրեք այն՝ ավելի լավ ստվերային մանրամասներ ցուցադրելու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Copieu el vostre retrat a les diapositives i, a continuació, ajusteu-lo per mostrar un millor detall de les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在幻灯片中复制您的肖像，然后进行调整以显示更好的阴影细节。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Kopieer uw portret naar uw dia's en pas het aan om de schaduwdetails beter weer te geven.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پرتره خود را در اسلایدهای خود کپی کنید و سپس آن را تنظیم کنید تا جزئیات سایه بهتر نشان داده شود.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Copiez votre portrait dans vos diapositives, puis ajustez-le pour montrer de meilleurs détails d'ombre.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Kopieren Sie Ihr Porträt in Ihre Folien und passen Sie es dann an, um bessere Schattendetails anzuzeigen.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સ્લાઇડ્સમાં તમારા પોટ્રેટની નકલ કરો અને પછી છાયાની વધુ સારી વિગતો બતાવવા માટે તેને સમાયોજિત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स्लाइड में अपने चित्र की प्रतिलिपि बनाएँ और फिर बेहतर छाया विवरण दिखाने के लिए इसे समायोजित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Copia il tuo ritratto nelle diapositive e poi modificalo per mostrare meglio i dettagli delle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スライドに自分のポートレートをコピーし、影の詳細がよりよく見えるように調整します。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슬라이드에 인물 사진을 복사한 다음, 그림자의 세부 묘사가 더 잘 보이도록 조정합니다.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Portreya xwe di slaytên xwe de kopî bikin û dûv re wê sererast bikin da ku hûrguliyên siyê çêtir nîşan bidin.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Salin potret anda dalam slaid anda dan kemudian laraskannya untuk menunjukkan butiran bayang-bayang yang lebih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സ്ലൈഡുകളിൽ നിങ്ങളുടെ പോർട്രെയ്റ്റ് പകർത്തുക, തുടർന്ന് മികച്ച നിഴൽ വിശദാംശങ്ങൾ കാണിക്കുന്നതിന് അത് ക്രമീകരിക്കുക.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स्लाइडमा तपाईंको पोर्ट्रेट प्रतिलिपि गर्नुहोस् र त्यसपछि राम्रो छाया विवरण देखाउन समायोजन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انځور په خپلو سلایډونو کې کاپي کړئ او بیا یې د ښه سیوري توضیحاتو ښودلو لپاره تنظیم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Copie seu retrato nos slides e ajuste-o para mostrar melhores detalhes de sombra.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ਨੂੰ ਆਪਣੀਆਂ ਸਲਾਈਡਾਂ ਵਿੱਚ ਕਾਪੀ ਕਰੋ ਅਤੇ ਫਿਰ ਬਿਹਤਰ ਸ਼ੈਡੋ ਵੇਰਵੇ ਦਿਖਾਉਣ ਲਈ ਇਸਨੂੰ ਵਿਵਸਥਿਤ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Скопируйте свой портрет на слайды, а затем отрегулируйте его так, чтобы лучше проявить детализацию теней.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Копирајте свој портрет у слајдове, а затим га прилагодите да бисте приказали боље детаље у сенци.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koobbi sawirkaaga sawiradaada ka dibna hagaaji si aad u muujiso tafaasiisha hadh wanaagsan.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Copia tu retrato en tus diapositivas y luego ajústalo para mostrar mejores detalles de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Salin potret anjeun dina slide anjeun teras saluyukeun pikeun nunjukkeun detil bayangan anu langkung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Nakili picha yako katika slaidi zako na kisha uirekebishe ili kuonyesha maelezo bora zaidi ya kivuli.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Kopiera ditt porträtt i dina bilder och justera det sedan för att visa bättre skuggdetaljer.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Kopyahin ang iyong portrait sa iyong mga slide at pagkatapos ay ayusin ito upang magpakita ng mas magandang detalye ng anino.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ஸ்லைடுகளில் உங்கள் உருவப்படத்தை நகலெடுத்து, சிறந்த நிழல் விவரங்களைக் காட்ட அதைச் சரிசெய்யவும்.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คัดลอกภาพของคุณลงในสไลด์แล้วปรับแต่งเพื่อแสดงรายละเอียดเงาให้ดีขึ้น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 slaytlarınıza kopyalayın ve daha iyi gölge ayrıntısı gösterecek şekilde ayarlayın.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Скопіюйте свій портрет на слайдах, а потім налаштуйте його, щоб відобразити кращі деталі тіні.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کو اپنی سلائیڈوں میں کاپی کریں اور پھر سائے کی بہتر تفصیل دکھانے کے لیے اسے ایڈجسٹ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Sao chép ảnh chân dung của bạn vào slide và sau đó điều chỉnh để hiển thị chi tiết bóng đổ tốt hơn.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5ab3b90fb3_0_10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5ab3b90fb3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have two copies of your photo to work with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keni dy kopje të fotografisë suaj për të punuar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አብሮ ለመስራት የፎቶዎ ሁለት ቅጂዎች አሉዎት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لديك نسختين من صورتك للعمل عليها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ունեք ձեր լուսանկարի երկու օրինակ՝ աշխատելու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Tens dues còpies de la teva foto per treballar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您有两份照片可供使用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hebt twee exemplaren van je foto om mee te werken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دو کپی از عکس خود برای کار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disposez de deux copies de votre photo avec lesquelles travailler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haben zwei Kopien Ihres Fotos zur Verfügung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પાસે કામ કરવા માટે તમારા ફોટાની બે નકલો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पास काम करने के लिए अपनी फ़ोटो की दो प्रतियाँ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 due copie della tua foto con cui lavorare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作業に使える写真は2枚あります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작업할 사진 사본이 두 개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kopiyên wêneya we hene ku hûn pê re bixebitin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mempunyai dua salinan foto anda untuk digunakan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പ്രവർത്തിക്കാൻ നിങ്ങളുടെ ഫോട്ടോയുടെ രണ്ട് പകർപ്പുകൾ ഉണ്ട്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तपाईंसँग काम गर्नको लागि तपाईंको फोटोको दुई प्रतिलिपिहरू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د کار کولو لپاره د خپل عکس دوه کاپي 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tem duas cópias da sua foto para trabalhar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ਕੋਲ ਕੰਮ ਕਰਨ ਲਈ ਤੁਹਾਡੀ ਫੋਟੋ ਦੀਆਂ ਦੋ ਕਾਪੀਆਂ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вас есть две копии вашей фотографии для работы.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Имате две копије своје фотографије за рад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haysataa laba koobi oo sawirkaaga ah oo aad kula shaqaynayso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Tienes dos copias de tu foto para trabajar.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gaduh dua salinan poto anjeun pikeun dianggo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nakala mbili za picha yako za kufanya kazi nazo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har två kopior av ditt foto att arbeta med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Mayroon kang dalawang kopya ng iyong larawan na gagawin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வேலை செய்ய உங்கள் புகைப்படத்தின் இரண்டு பிரதிகள் உள்ளன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คุณมีสำเนารูปถ่ายของคุณสองชุดไว้ใช้งาน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Çalışmak için fotoğrafınızın iki kopyası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вас є дві копії вашої фотографії для роботи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کے پاس کام کرنے کے لیے اپنی تصویر کی دو کاپیاں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hai bản sao ảnh để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5ab3b90fb3_0_10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5ab3b90fb3_0_1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Start on the light table with the lightest one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Filloni në tryezën e lehtë me atë më të lehtë në fillim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በመጀመሪያ በብርሃን ጠረጴዛው ላይ በጣም ቀላሉን ይጀምሩ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ابدأ على طاولة الضوء بالضوء الأخف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Սկսեք թեթև սեղանի վրա նախ ամենաթեթևից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Comenceu a la taula de llum amb la més lleugera primer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先从最轻的一个开始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 op de lichttafel met de lichtste eerst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روی میز سبک با سبک ترین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Commencez sur la table lumineuse par la plus légère en premier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Beginnen Sie auf dem Leuchttisch mit dem hellsten zuerst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પહેલા સૌથી હળવા ટેબલથી લાઇટ ટેબલ પર પ્રારંભ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 पर सबसे हल्के वाले से शुरुआत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Inizia sul tavolo luminoso partendo da quello più leggero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ライトテーブルでは、まず一番軽いものから始めます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가장 가벼운 테이블부터 시작하세요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bi ya herî sivik li ser maseya ronahiyê dest pê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Mulakan di atas meja ringan dengan yang paling ringan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ആദ്യം ഭാരം കുറഞ്ഞ ഒന്ന് ഉപയോഗിച്ച് ലൈറ്റ് ടേബിളിൽ ആരംഭിക്കുക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टेबलमा सबैभन्दा हल्कासँग सुरु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په رڼا میز کې ترټولو روښانه سره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Comece na mesa de luz com a mais leve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ਸਭ ਤੋਂ ਹਲਕੇ ਨਾਲ ਲਾਈਟ ਟੇਬਲ 'ਤੇ ਸ਼ੁਰੂ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Начните с самого легкого предмета на световом столе.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Почните на светлосном столу са најлакшим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bilow miiska iftiinka marka hore midka ugu fudud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Comience en la mesa de luz con el más claro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Mimitian dina méja lampu sareng anu paling hampang heula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Anza kwenye meza nyepesi na nyepesi zaidi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Börja på ljusbordet med den lättaste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Magsimula sa ilaw na mesa gamit ang pinakamagaan muna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முதலில் லேசான ஒன்றைக் கொண்டு லைட் டேபிளில் தொடங்குங்கள்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เริ่มจากโต๊ะไฟโดยเริ่มจากอันที่เบาที่สุดก่อน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 masasında en hafif olanla başlayın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Почніть на світловому столі з найлегшого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لائٹ ٹیبل پر سب سے پہلے ہلکے سے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Bắt đầu trên bàn đèn với chiếc đèn nhẹ nhất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5ab3b90fb3_0_11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5ab3b90fb3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have put your photo into your cubby for you. Take care of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Unë kam vendosur foton tuaj në këlysh tuaj për ju. Kujdesuni për 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ፎቶህን በኩሽናህ ውስጥ አስቀምጫለው። ተንከባከቡት!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وضعتُ صورتك في خزانتك. اعتنِ بها!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քո լուսանկարը դրել եմ քո փոքրիկի մեջ քեզ համար: Հոգ տանել դրա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posat la teva foto al teu cub per a tu. Cuida't!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我已将您的照片放入您的储物柜中。请妥善保管！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heb je foto in je archief gezet. Wees er voorzichtig mee!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عکس شما را برای شما در نوزادتان قرار داده ام. مراقبش باش!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J'ai mis ta photo dans ton casier. Prends-en soin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habe dein Foto für dich in dein Fach gelegt. Pass gut darauf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 તમારા માટે તમારો ફોટો તમારા ક્યુબીમાં મૂક્યો છે. તેની કાળજી 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 तुम्हारी तस्वीर तुम्हारे लिए तुम्हारे क्यूबी में रख दी है। इसका ध्यान रखना!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 messo la tua foto nel tuo cubicolo per te. Prenditene cura!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あなたの写真をあなたの棚に置いておきました。大切にしてくださいね！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보관함에 넣어 두었어요. 잘 보관하세요!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Min wêneyê te ji bo te xiste nav kuçika te. Hay jê hebin!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telah meletakkan foto anda ke dalam cubby anda untuk anda. Jagalah 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നിനക്കായി ഞാൻ നിൻ്റെ ഫോട്ടോ നിൻ്റെ കുട്ടനിൽ ഇട്ടിട്ടുണ്ട്. അത് പരിപാലിക്കുക!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 तिम्रो लागि तिम्रो कब्बीमा तिम्रो फोटो राखेको छु। यसको ख्याल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ستاسو عکس ستاسو په کوبی کې ستاسو لپاره ایښی دی. پام ورته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Coloquei sua foto no seu armário. Cuide bem dela!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 ਤੁਹਾਡੇ ਲਈ ਤੁਹਾਡੀ ਫੋਟੋ ਤੁਹਾਡੇ ਘਰ ਵਿੱਚ ਪਾ ਦਿੱਤੀ ਹੈ। ਇਸ ਦੀ ਸੰਭਾਲ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положила твою фотографию в твой шкафчик. Береги её!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Ставио сам твоју фотографију у твоју кабину за тебе. Побрини се за 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Sawirkaaga waxaan kuu geliyey cubbykaaga. Iska ilaali!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guardado tu foto en tu cubículo. ¡Cuídala!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Kuring geus nempatkeun poto anjeun kana cubby Anjeun pikeun anjeun. Jaga 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Nimeweka picha yako ndani ya chumba chako kwa ajili yako. Itunze!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har lagt in ditt foto i din kubbe åt dig. Ta hand om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Inilagay ko ang iyong larawan sa iyong cubby para sa iyo. Ingatan mo 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உங்களுக்காக உங்கள் குட்டியில் உங்கள் புகைப்படத்தை வைத்துள்ளேன். பார்த்துக்கொள்!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ฉันเอารูปเธอใส่ไว้ในตู้ให้แล้วนะ จัดการให้เรียบร้อยด้วย!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Fotoğrafını senin için dolabına koydum. Kendine iyi bak!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поклав твою фотографію у твій куточок для тебе. Бережіть це!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میں نے آپ کے لیے آپ کی تصویر آپ کے کیوبی میں ڈال دی ہے۔ اس کا خیال رکھنا!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đã để ảnh của bạn vào ngăn tủ rồi. Giữ gìn cẩn thận nhé!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5ab3b90fb3_0_12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5ab3b90fb3_0_1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 are not at your full skill level yet. You will still get better while you make your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 will still get better while you draw!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harroni se nuk jeni ende në nivelin tuaj të plotë të aftësive. Ju do të bëheni akoma më mirë ndërsa bëni projektin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እስካሁን ድረስ በሙሉ ችሎታዎ ደረጃ ላይ እንዳልሆኑ ያስታውሱ። ፕሮጀክትዎን በሚሰሩበት ጊዜ አሁንም ይሻላሉ!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أنك لم تصل بعد إلى كامل مهاراتك. ستتحسن مهاراتك مع تقدمك في مشروعك!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Հիշեք, որ դուք դեռ չեք հասել ձեր լիարժեք հմտությունների մակարդակին: Մինչև ձեր նախագիծը պատրաստեք, դուք դեռ ավելի լավն եք լինելու: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Recordeu que encara no teniu el vostre nivell d'habilitat complet. Encara millorareu mentre feu el vostre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记住，你的技能还没有达到最佳水平。在完成项目的过程中，你还会不断进步！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Vergeet niet dat je nog niet je volledige vaardigheidsniveau hebt bereikt. Je zult nog steeds beter worden tijdens het maken van je 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یاد داشته باشید که هنوز در سطح مهارت کامل خود قرار ندارید. در حالی که پروژه خود را می سازید، همچنان بهتر خواهید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N'oubliez pas que vous n'avez pas encore atteint votre niveau de compétence maximal. Vous progresserez tout au long de votre projet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Denken Sie daran, dass Sie noch nicht Ihr volles Können erreicht haben. Sie werden sich im Laufe Ihres Projekts noch verbessern!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યાદ રાખો કે તમે હજી તમારા સંપૂર્ણ કૌશલ્ય સ્તર પર નથી. જ્યારે તમે તમારો પ્રોજેક્ટ બનાવશો ત્યારે તમે હજી પણ વધુ સારા થશો!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रखें कि आप अभी अपने पूर्ण कौशल स्तर पर नहीं हैं। प्रोजेक्ट बनाते समय आप और भी बेहतर होते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Ricorda che non hai ancora raggiunto il livello massimo delle tue competenze. Continuerai a migliorare durante la realizzazione del tuo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まだスキルが十分ではないことを覚えておいてください。プロジェクトを進めていくうちに、どんどん上達していきます！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아직 실력이 최고 수준에 도달하지 않았다는 점을 기억하세요. 프로젝트를 진행하면서 실력이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Bînin bîra xwe ku hûn hîn ne di asta jêhatiya xweya tevahî de ne. Dema ku hûn projeya xwe çêbikin hûn ê hîn çêtir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Ingat bahawa anda belum berada pada tahap kemahiran penuh anda. Anda masih akan menjadi lebih baik semasa anda membuat projek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ഇതുവരെ നിങ്ങളുടെ സമ്പൂർണ്ണ നൈപുണ്യ തലത്തിൽ എത്തിയിട്ടില്ലെന്ന് ഓർക്കുക. നിങ്ങളുടെ പ്രോജക്റ്റ് നിർമ്മിക്കുമ്പോൾ നിങ്ങൾ ഇനിയും മെച്ചപ്പെടും!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गर्नुहोस् कि तपाईं अझै आफ्नो पूर्ण कौशल स्तरमा हुनुहुन्न। तपाईंले आफ्नो परियोजना बनाउँदा तपाईं अझै राम्रो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یاد ولرئ چې تاسو لاهم د خپل بشپړ مهارت په کچه نه یاست. تاسو به لاهم ښه شئ پداسې حال کې چې تاسو خپله پروژه جوړه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Lembre-se de que você ainda não atingiu seu nível máximo de habilidade. Você ainda vai melhorar à medida que desenvolve seu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ਯਾਦ ਰੱਖੋ ਕਿ ਤੁਸੀਂ ਅਜੇ ਆਪਣੇ ਪੂਰੇ ਹੁਨਰ ਦੇ ਪੱਧਰ 'ਤੇ ਨਹੀਂ ਹੋ। ਜਦੋਂ ਤੁਸੀਂ ਆਪਣਾ ਪ੍ਰੋਜੈਕਟ ਬਣਾਉਂਦੇ ਹੋ ਤਾਂ ਤੁਸੀਂ ਅਜੇ ਵੀ ਬਿਹਤਰ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Помните, что вы ещё не достигли своего полного уровня мастерства. Вы будете совершенствоваться в процессе работы над проектом!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Запамтите да још нисте на свом пуном нивоу вештине. И даље ћете бити бољи док правите свој пројекат!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inaadan weli gaarin heerkaaga xirfadeed oo buuxa. Weli waad fiicnaan doontaa intaad samaynayso mashruucaaga!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Recuerda que aún no has alcanzado tu máximo nivel. ¡Aún mejorarás a medida que desarrolles tu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Inget yén anjeun teu acan di tingkat skill pinuh anjeun. Anjeun masih bakal meunang hadé bari anjeun nyieun proyek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Kumbuka kwamba bado hauko katika kiwango chako kamili cha ujuzi. Bado utakuwa bora unapofanya mradi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ihåg att du inte är på din fulla kompetensnivå ännu. Du kommer fortfarande att bli bättre medan du gör ditt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Tandaan na wala ka pa sa iyong buong antas ng kasanayan. Gagaling ka pa rin habang ginagawa mo ang iyong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இன்னும் உங்கள் முழு திறன் மட்டத்தில் இல்லை என்பதை நினைவில் கொள்ளுங்கள். உங்கள் திட்டத்தை உருவாக்கும் போது நீங்கள் இன்னும் சிறப்பாக இருப்பீர்கள்!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จำไว้ว่าทักษะของคุณยังไม่ถึงขีดสุด ยังไงก็ต้องพัฒนาฝีมือไปเรื่อยๆ ระหว่างทำโปรเจกต์!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Henüz tam beceri seviyenize ulaşmadığınızı unutmayın. Projenizi yaparken yine de gelişeceksiniz!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Пам’ятайте, що ви ще не на повному рівні своїх навичок. Ви все одно станете кращими, поки будете робити свій проект!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 رکھیں کہ آپ ابھی اپنی پوری مہارت کی سطح پر نہیں ہیں۔ جب آپ اپنا پروجیکٹ بناتے ہیں تو آپ اب بھی بہتر ہوجائیں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nhớ rằng bạn vẫn chưa đạt đến trình độ hoàn thiện. Bạn vẫn có thể tiến bộ hơn trong quá trình thực hiện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5ab3b90fb3_0_14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5ab3b90fb3_0_1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should start by shading the dark areas in the background, your clothes, your neck, and then your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your background first, then the clothes, neck, and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Duhet të filloni duke hijezuar zonat e errëta në sfond, rrobat, qafën dhe më pas flokët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ከበስተጀርባ ያሉትን ጨለማ ቦታዎች፣ ልብሶችዎን፣ አንገትዎን እና ከዚያም ጸጉርዎን በመጥረግ መጀመር አለብዎት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أن تبدأ بتظليل المناطق الداكنة في الخلفية، ملابسك، رقبتك، ثم شعرك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պետք է սկսեք ստվերել ֆոնի մուգ հատվածները, ձեր հագուստը, ձեր պարանոցը, ապա ձեր մազերը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Hauríeu de començar ombrejant les zones fosques del fons, la roba, el coll i després els cabells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你应该先遮蔽背景中的暗区，然后是衣服、脖子和头发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 met het schaduwen van de donkere gebieden op de achtergrond, je kleding, je nek en vervolgens je haar.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باید با سایه زدن به قسمت های تیره در پس زمینه، لباس ها، گردن و سپس موهایتان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devriez commencer par ombrer les zones sombres de l'arrière-plan, vos vêtements, votre cou, puis vos cheveux.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sollten damit beginnen, die dunklen Bereiche im Hintergrund, Ihre Kleidung, Ihren Hals und dann Ihre Haare zu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પૃષ્ઠભૂમિ, તમારા કપડાં, તમારી ગરદન અને પછી તમારા વાળમાં ઘેરા વિસ્તારોને શેડ કરીને શરૂ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पृष्ठभूमि में गहरे क्षेत्रों, अपने कपड़ों, अपनी गर्दन और फिर अपने बालों पर छायांकन करके शुरुआत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Dovresti iniziare ombreggiando le aree scure sullo sfondo, i tuoi vestiti, il tuo collo e poi i tuoi capelli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まず背景の暗い部分、服、首、髪の毛に陰影をつけます。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배경, 옷, 목, 머리카락의 어두운 부분을 먼저 음영 처리해야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hûn dest bi siyakirina deverên tarî yên li paş, kincên xwe, stûyê xwe, û paşê porê xwe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harus bermula dengan meneduhkan kawasan gelap di latar belakang, pakaian anda, leher anda, dan kemudian rambut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പശ്ചാത്തലത്തിലെ ഇരുണ്ട ഭാഗങ്ങൾ, നിങ്ങളുടെ വസ്ത്രങ്ങൾ, കഴുത്ത്, തുടർന്ന് നിങ്ങളുടെ മുടി എന്നിവ ഷേഡ് ചെയ്തുകൊണ്ട് നിങ്ങൾ ആരംഭിക്കണം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पृष्ठभूमिमा, तपाईंको लुगाहरू, तपाईंको घाँटी, र त्यसपछि तपाईंको कपालमा अँध्यारो क्षेत्रहरूलाई छायांकन गरेर सुरु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په شالید کې د تیاره ساحو سیوري پیل کړئ ، ستاسو جامې ، غاړه او بیا ستاسو ویښتان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deve começar sombreando as áreas escuras do fundo, suas roupas, seu pescoço e depois seu cabelo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ਬੈਕਗ੍ਰਾਉਂਡ, ਤੁਹਾਡੇ ਕੱਪੜੇ, ਤੁਹਾਡੀ ਗਰਦਨ, ਅਤੇ ਫਿਰ ਤੁਹਾਡੇ ਵਾਲਾਂ ਵਿੱਚ ਹਨੇਰੇ ਖੇਤਰਾਂ ਨੂੰ ਰੰਗਤ ਕਰਕੇ ਸ਼ੁਰੂ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следует начать с затенения темных участков на заднем плане, одежды, шеи, а затем волос.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Требало би да почнете тако што ћете засенчити тамна подручја у позадини, своју одећу, врат, а затим и косу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inaad ku bilowdaa inaad hadhayso meelaha mugdiga ah ee gadaasha, dharkaaga, qoortaada, ka dibna timahaaga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Debes comenzar sombreando las áreas oscuras del fondo, tu ropa, tu cuello y luego tu cabello.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kudu mimitian ku shading wewengkon poék dina latar tukang, baju anjeun, beuheung anjeun, lajeng bulu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Unapaswa kuanza kwa kuweka kivuli maeneo ya giza nyuma, nguo zako, shingo yako, na kisha nywele zako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bör börja med att skugga de mörka områdena i bakgrunden, dina kläder, din hals och sedan håret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kang magsimula sa pamamagitan ng pagtatabing sa mga madilim na lugar sa background, iyong mga damit, iyong leeg, at pagkatapos ay ang iyong buhok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பின்னணியில் உள்ள இருண்ட பகுதிகள், உங்கள் உடைகள், உங்கள் கழுத்து மற்றும் உங்கள் தலைமுடியை நிழலிடுவதன் மூலம் நீங்கள் தொடங்க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คุณควรเริ่มต้นด้วยการลงเงาบริเวณที่มืดในพื้นหลัง เสื้อผ้า คอ และเส้นผมของคุณ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 plandaki koyu alanları, kıyafetlerinizi, boynunuzu ve ardından saçınızı gölgelendirerek başlamalısınız.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повинні почати з затінювання темних ділянок на задньому плані, одягу, шиї, а потім волосся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پس منظر، اپنے کپڑوں، اپنی گردن اور پھر اپنے بالوں میں سیاہ علاقوں کو شیڈنگ کرکے شروع کرنا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nên bắt đầu bằng cách tô bóng các vùng tối ở hậu cảnh, quần áo, cổ và sau đó là tóc.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f227c942dd_0_2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f227c942dd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 remember to share the light tables. If you spend more than 20 minutes at a light table, you will probably end up shading over that extra detail anyway!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to share the light tables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Dhe mos harroni të ndani tavolinat e lehta. Nëse kaloni më shumë se 20 minuta në një tavolinë të lehtë, me siguri do të përfundoni gjithsesi duke bërë hije mbi atë detaj shtesë!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እና የብርሃን ጠረጴዛዎችን ለማጋራት ያስታውሱ. በብርሃን ጠረጴዛ ላይ ከ20 ደቂቃ በላይ ካሳለፍክ፣ ለማንኛውም በዛ ተጨማሪ ዝርዝሮች ላይ ጥላ ልትሆን ትችላለህ!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وتذكروا مشاركة طاولات الإضاءة. إذا قضيتم أكثر من ٢٠ دقيقة أمام طاولة إضاءة، فمن المرجح أن تُظلّلوا هذه التفاصيل الإضافية!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Եվ հիշեք կիսել լուսային սեղանները: Եթե դուք ավելի քան 20 րոպե անցկացնեք թեթև սեղանի շուրջ, հավանաբար կստվերեք այդ լրացուցիչ մանրուքը: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recordeu compartir les taules de llum. Si passeu més de 20 minuts a una taula de llum, probablement acabareu ombrejant aquest detall addicional de totes maneres!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记得分享一下光绘台。如果你在光绘台上花了超过20分钟，你最终很可能会把多余的细节遮盖住！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vergeet niet om de lichttafels te delen. Als je meer dan 20 minuten aan een lichttafel zit, zul je waarschijnlijk toch over dat extra detail heen gaan!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 به یاد داشته باشید که جداول نور را به اشتراک بگذارید. اگر بیش از 20 دقیقه را در یک میز روشن بگذرانید، احتمالاً به هر حال روی آن جزئیات اضافی سایه خواهید انداخت!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 n'oubliez pas de partager les tables lumineuses. Si vous passez plus de 20 minutes devant une table lumineuse, vous risquez de toute façon de masquer ce détail supplémentaire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 denken Sie daran, die Leuchttische zu teilen. Wenn Sie mehr als 20 Minuten an einem Leuchttisch verbringen, werden Sie dieses zusätzliche Detail wahrscheinlich sowieso überschatten!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અને પ્રકાશ કોષ્ટકો શેર કરવાનું યાદ રાખો. જો તમે લાઇટ ટેબલ પર 20 મિનિટથી વધુ સમય પસાર કરો છો, તો તમે કદાચ તે વધારાની વિગતોને કોઈપણ રીતે શેડ કરી શકશો!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लाइट टेबल शेयर करना न भूलें। अगर आप लाइट टेबल पर 20 मिनट से ज़्यादा समय बिताएँगे, तो शायद आप उस अतिरिक्त विवरण पर छाया डाल ही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ricordatevi di condividere i tavoli luminosi. Se passate più di 20 minuti a un tavolo luminoso, probabilmente finirete comunque per oscurare quel dettaglio in più!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ライトテーブルは必ず共有しましょう。ライトテーブルで20分以上作業すると、結局ディテールに陰影をつけてしまう可能性が高くなります。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그리고 라이트 테이블은 공유하는 걸 잊지 마세요. 라이트 테이블에서 20분 이상 시간을 보내면 결국 그 추가 디테일 위에 음영을 입히게 될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Û ji bîr mekin ku maseyên ronahiyê parve bikin. Ger hûn zêdetirî 20 hûrdeman li ser masek sivik derbas bikin, dibe ku hûn bi her awayî li ser wê hûrguliya zêde siya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 ingat untuk berkongsi meja cahaya. Jika anda meluangkan masa lebih daripada 20 minit di meja yang ringan, anda mungkin akan kehilangan butiran tambahan itu!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ഒപ്പം ലൈറ്റ് ടേബിളുകൾ പങ്കിടാൻ ഓർക്കുക. നിങ്ങൾ ഒരു ലൈറ്റ് ടേബിളിൽ 20 മിനിറ്റിൽ കൂടുതൽ ചെലവഴിക്കുകയാണെങ്കിൽ, എന്തായാലും ആ അധിക വിശദാംശങ്ങളിൽ നിങ്ങൾ ഷേഡിംഗ് അവസാനിപ്പിക്കും!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 प्रकाश तालिकाहरू साझा गर्न सम्झनुहोस्। यदि तपाइँ लाइट टेबलमा 20 मिनेट भन्दा बढी बिताउनुहुन्छ भने, तपाइँ सम्भवतः त्यो अतिरिक्त विवरणमा छायांकन समाप्त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په یاد ولرئ چې د رڼا میزونه شریک کړئ. که تاسو په روښانه میز کې له 20 دقیقو څخه ډیر وخت تیر کړئ ، نو تاسو به په هرصورت د دې اضافي توضیحاتو سیوري پای ته ورسیږئ!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lembre-se de compartilhar as mesas de luz. Se você passar mais de 20 minutos em uma mesa de luz, provavelmente acabará ofuscando aquele detalhe extra de qualquer maneira!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ਅਤੇ ਲਾਈਟ ਟੇਬਲ ਨੂੰ ਸਾਂਝਾ ਕਰਨਾ ਯਾਦ ਰੱਖੋ. ਜੇ ਤੁਸੀਂ ਲਾਈਟ ਟੇਬਲ 'ਤੇ 20 ਮਿੰਟਾਂ ਤੋਂ ਵੱਧ ਸਮਾਂ ਬਿਤਾਉਂਦੇ ਹੋ, ਤਾਂ ਤੁਸੀਂ ਸ਼ਾਇਦ ਕਿਸੇ ਵੀ ਤਰ੍ਹਾਂ ਉਸ ਵਾਧੂ ਵੇਰਵਿਆਂ 'ਤੇ ਰੰਗਤ ਕਰ ਦਿਓਗੇ!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 не забудьте поделиться световыми столами. Если вы проведёте за ними больше 20 минут, вам, скорее всего, всё равно придётся затенять лишние детали!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 запамтите да делите светлеће столове. Ако проведете више од 20 минута за светлим столом, вероватно ћете на крају ипак засенчити тај додатни детаљ!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inaad wadaagto miisaska iftiinka. Haddii aad wax ka badan 20 daqiiqo ku qaadato miis khafiif ah, waxa ay u badan tahay in aad ku dambayn doonto hadhka tafaasiisha dheeraadka ah si kastaba!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 recuerda compartir las mesas de luz. Si pasas más de 20 minutos en una, ¡probablemente termines sombreando ese detalle extra!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Jeung inget babagi tabel lampu. Lamun méakkeun leuwih ti 20 menit dina méja lampu, Anjeun meureun bakal mungkas nepi shading leuwih nu jéntré tambahan atoh!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 kumbuka kushiriki meza za mwanga. Ikiwa unatumia zaidi ya dakika 20 kwenye meza nyepesi, labda utaishia kuweka kivuli juu ya maelezo hayo ya ziada hata hivyo!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Och kom ihåg att dela ljusborden. Om du spenderar mer än 20 minuter vid ett ljusbord kommer du förmodligen att skugga över den där extra detaljen ändå!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tandaan na ibahagi ang mga light table. Kung gumugugol ka ng higit sa 20 minuto sa isang magaan na mesa, malamang na mauuwi ka pa rin sa pagtatabing sa karagdagang detalyeng iyon!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மற்றும் ஒளி அட்டவணைகள் பகிர்ந்து கொள்ள நினைவில். நீங்கள் ஒரு லைட் டேபிளில் 20 நிமிடங்களுக்கு மேல் செலவிட்டால், எப்படியும் அந்த கூடுதல் விவரத்தின் மீது நீங்கள் நிழலாடுவீர்கள்!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และอย่าลืมแชร์โต๊ะไฟด้วยล่ะ ถ้าคุณใช้เวลากับโต๊ะไฟนานกว่า 20 นาที คุณอาจจะลงเอยด้วยการลงเงาทับรายละเอียดเล็กๆ น้อยๆ เหล่านั้นอยู่ดี!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 ışık masalarını paylaşmayı unutmayın. Bir ışık masasında 20 dakikadan fazla zaman geçirirseniz, muhtemelen o ekstra detayı gölgelendireceksiniz!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 не забудьте поділитися світловими столами. Якщо ви проведете більше 20 хвилин за світловим столом, ви, ймовірно, все одно затіните цю зайву деталь!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اور روشنی کی میزیں بانٹنا یاد رکھیں۔ اگر آپ ایک ہلکی میز پر 20 منٹ سے زیادہ وقت گزارتے ہیں، تو شاید آپ اس اضافی تفصیل پر بہرحال شیڈنگ ختم کردیں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 nhớ chia sẻ bảng đèn nhé. Nếu bạn dành hơn 20 phút ở bảng đèn, có lẽ bạn sẽ tô đè lên chi tiết thừa đó thôi!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ba082b6592_0_1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2ba082b659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5ab3b90fb3_0_21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5ab3b90fb3_0_2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should keep working on your projects during the art history conversations! 😁 In the future, you will do assignments will be based on the thinking skills you learn during these conversations. And you should not be talking to others while I am presenting.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të vazhdoni të punoni në projektet tuaja gjatë bisedave të historisë së artit! 😁 Në të ardhmen, do të bëni detyra që do të bazohen në aftësitë e të menduarit që mësoni gjatë këtyre bisedave. Dhe nuk duhet të flisni me të tjerët ndërsa unë prezantoj.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በኪነጥበብ ታሪክ ውይይቶች ወቅት በፕሮጀክቶችዎ ላይ መስራትዎን መቀጠል አለብዎት! 😁 ወደ ፊት በነዚህ ንግግሮች ወቅት በተማራችሁት የአስተሳሰብ ክህሎት መሰረት ስራዎችን ትሰራላችሁ። እና እኔ ሳቀርብ ከሌሎች ጋር መነጋገር የለብህም።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استمروا في العمل على مشاريعكم خلال نقاشات تاريخ الفن! 😁 في المستقبل، ستعتمد واجباتكم على مهارات التفكير التي تكتسبونها خلال هذه النقاشات. ولا تتحدثوا مع الآخرين أثناء تقديمي.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պետք է շարունակեք աշխատել ձեր նախագծերի վրա արվեստի պատմության զրույցների ընթացքում: 😁 Հետագայում դուք հանձնարարություններ կկատարեք, որոնք հիմնված կլինեն այս խոսակցությունների ընթացքում սովորած մտածողության հմտությունների վրա։ Եվ դուք չպետք է խոսեք ուրիշների հետ, երբ ես ներկայացնում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Hauríeu de seguir treballant en els vostres projectes durant les converses d'història de l'art! 😁 En el futur, faràs les tasques que es basaran en les habilitats de pensament que aprenguis durant aquestes converses. I no hauríeu de parlar amb els altres mentre jo presento.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你应该在艺术史对话期间继续做你的项目！😁 以后你的作业会根据你在对话中学到的思维技巧来布置。还有，在我演讲的时候，你不应该和别人说话。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Blijf vooral doorwerken aan je projecten tijdens de kunsthistorische gesprekken! 😁 In de toekomst zul je opdrachten maken die gebaseerd zijn op de denkvaardigheden die je tijdens deze gesprekken leert. En je mag niet met anderen praten terwijl ik presenteer.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باید در طول مکالمات تاریخ هنر روی پروژه های خود کار کنید! 😁 در آینده تکالیفی را انجام خواهید داد که بر اساس مهارت‌های تفکری است که در طول این مکالمات یاد می‌گیرید. و در حین ارائه من نباید با دیگران صحبت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Continuez à travailler sur vos projets pendant les discussions sur l'histoire de l'art ! 😁 À l'avenir, vos devoirs seront basés sur les compétences de réflexion acquises lors de ces discussions. Et évitez de parler aux autres pendant ma présentation.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solltest während der kunsthistorischen Gespräche weiter an deinen Projekten arbeiten! 😁 Zukünftig wirst du Aufgaben erledigen, die auf den Denkfähigkeiten basieren, die du während dieser Gespräche lernst. Und du solltest während meiner Präsentation nicht mit anderen sprechen.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કલા ઇતિહાસ વાર્તાલાપ દરમિયાન તમારે તમારા પ્રોજેક્ટ્સ પર કામ કરવાનું ચાલુ રાખવું જોઈએ! 😁 ભવિષ્યમાં, તમે અસાઇનમેન્ટ કરશો જે આ વાતચીત દરમિયાન તમે જે વિચારવાની કુશળતા શીખો છો તેના પર આધારિત હશે. અને જ્યારે હું પ્રસ્તુત કરું છું ત્યારે તમારે અન્ય લોકો સાથે વાત કરવી જોઈએ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इतिहास पर बातचीत के दौरान आपको अपने प्रोजेक्ट्स पर काम करते रहना चाहिए! 😁 भविष्य में, आप जो असाइनमेंट करेंगे, वे इन बातचीतों के दौरान सीखे गए चिंतन कौशल पर आधारित होंगे। और जब मैं प्रस्तुति दे रहा हूँ, तब आपको दूसरों से बात नहीं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Dovresti continuare a lavorare sui tuoi progetti durante le conversazioni di storia dell'arte! 😁 In futuro, i compiti che svolgerai si baseranno sulle capacità di pensiero che acquisirai durante queste conversazioni. E non dovresti parlare con altri mentre presento.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美術史の会話中も、プロジェクトに取り組んでください！😁 今後、皆さんが取り組む課題は、この会話で学んだ思考力に基づいていきます。また、私がプレゼンテーションしている間は、他の人と話をしないでください。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미술사 대화 중에도 프로젝트 작업을 계속해야 해요! 😁 앞으로는 이 대화에서 배운 사고력을 바탕으로 과제를 내야 할 거예요. 그리고 제가 발표하는 동안에는 다른 사람들과 이야기하지 마세요.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hûn di dema axaftinên dîroka hunerê de li ser projeyên xwe bixebitin! 😁 Di pêşerojê de, hûn ê peywiran bikin dê li ser bingeha jêhatîbûna ramanê ya ku hûn di van danûstendinan de fêr dibin bin. Û dema ku ez pêşkêş dikim divê hûn bi yên din re nepeyivin.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harus terus mengerjakan projek anda semasa perbualan sejarah seni! 😁 Pada masa hadapan, anda akan membuat tugasan berdasarkan kemahiran berfikir yang anda pelajari semasa perbualan ini. Dan anda tidak sepatutnya bercakap dengan orang lain semasa saya membuat pembentangan.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ആർട്ട് ഹിസ്റ്ററി സംഭാഷണങ്ങൾക്കിടയിൽ നിങ്ങളുടെ പ്രോജക്റ്റുകളിൽ നിങ്ങൾ തുടർന്നും പ്രവർത്തിക്കണം! 😁 ഭാവിയിൽ, ഈ സംഭാഷണങ്ങളിൽ നിങ്ങൾ പഠിക്കുന്ന ചിന്താശേഷിയെ അടിസ്ഥാനമാക്കിയുള്ള അസൈൻമെൻ്റുകൾ നിങ്ങൾ ചെയ്യും. ഞാൻ അവതരിപ്പിക്കുമ്പോൾ നിങ്ങൾ മറ്റുള്ളവരോട് സംസാരിക്കരുത്.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इतिहास वार्तालापको समयमा तपाईंले आफ्नो परियोजनाहरूमा काम गरिरहनु पर्छ! 😁 भविष्यमा, तपाईंले असाइनमेन्टहरू गर्नुहुनेछ जुन तपाईंले यी वार्तालापहरूमा सिक्नुहुने सोच कौशलमा आधारित हुनेछ। र मैले प्रस्तुत गर्दा तपाईले अरूसँग कुरा गर्नु हुँदैन।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د هنر تاریخ خبرو اترو په جریان کې په خپلو پروژو کار کولو ته دوام ورکړئ! 😁 په راتلونکي کې، تاسو به دندې ترسره کوئ د فکر کولو مهارتونو پراساس چې تاسو د دې خبرو اترو په جریان کې زده کوئ. او تاسو باید د نورو سره خبرې ونه کړئ پداسې حال کې چې زه یې وړاندې کوم.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deve continuar trabalhando em seus projetos durante as conversas sobre história da arte! 😁 No futuro, você fará tarefas baseadas nas habilidades de pensamento que aprender durante essas conversas. E você não deve conversar com outras pessoas enquanto eu estiver apresentando.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ਕਲਾ ਇਤਿਹਾਸ ਦੀ ਗੱਲਬਾਤ ਦੌਰਾਨ ਆਪਣੇ ਪ੍ਰੋਜੈਕਟਾਂ 'ਤੇ ਕੰਮ ਕਰਦੇ ਰਹਿਣਾ ਚਾਹੀਦਾ ਹੈ! 😁 ਭਵਿੱਖ ਵਿੱਚ, ਤੁਸੀਂ ਇਹਨਾਂ ਗੱਲਬਾਤ ਦੌਰਾਨ ਸਿੱਖਣ ਵਾਲੇ ਸੋਚਣ ਦੇ ਹੁਨਰਾਂ 'ਤੇ ਆਧਾਰਿਤ ਕੰਮ ਕਰੋਗੇ। ਅਤੇ ਜਦੋਂ ਮੈਂ ਪੇਸ਼ ਕਰ ਰਿਹਾ ਹਾਂ ਤਾਂ ਤੁਹਾਨੂੰ ਦੂਜਿਆਂ ਨਾਲ ਗੱਲ ਨਹੀਂ ਕਰਨੀ ਚਾਹੀਦੀ।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Продолжайте работать над своими проектами во время бесед по истории искусств! 😁 В будущем ваши задания будут основаны на навыках мышления, которые вы приобретёте во время этих бесед. И не разговаривайте с другими во время моей презентации.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Требало би да наставите да радите на својим пројектима током разговора о историји уметности! 😁 Убудуће ћете задатке радити на основу вештина размишљања које научите током ових разговора. И не би требало да разговарате са другима док ја представљам.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inaad sii wadaa ka shaqaynta mashaariicdaada inta lagu jiro wada sheekeysiga taariikhda fanka! 😁 Mustaqbalka, waxaad samayn doontaa hawlo ku salaysan xirfadaha fikirka ee aad barato inta lagu jiro wadahadaladan. Mana aha in aad cid kale la hadasho inta aan soo bandhigayo.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¡Deberías seguir trabajando en tus proyectos durante las conversaciones de historia del arte! 😁 En el futuro, tus tareas se basarán en las habilidades de pensamiento que aprendas durante estas conversaciones. Y no deberías hablar con nadie mientras estoy presentando.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kedah tetep ngerjakeun proyék anjeun salami paguneman sajarah seni! 😁 Dina mangsa nu bakal datang, anjeun bakal ngalakukeun tugas bakal dumasar kana kaahlian pamikiran anjeun diajar salila paguneman ieu. Sareng anjeun henteu kedah nyarios ka batur nalika kuring nampilkeun.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Unapaswa kuendelea kufanyia kazi miradi yako wakati wa mazungumzo ya historia ya sanaa! 😁 Katika siku zijazo, utafanya kazi zitatokana na ujuzi wa kufikiri utakaojifunza wakati wa mazungumzo haya. Na haupaswi kuzungumza na wengine wakati ninawasilisha.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bör fortsätta arbeta med dina projekt under de konsthistoriska samtalen! 😁 I fortsättningen kommer du att göra uppdrag som baseras på de tankeförmåga du lär dig under dessa samtal. Och du ska inte prata med andra medan jag presenterar.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kang magpatuloy sa paggawa sa iyong mga proyekto sa panahon ng mga pag-uusap sa kasaysayan ng sining! 😁 Sa hinaharap, gagawa ka ng mga takdang-aralin ay batay sa mga kasanayan sa pag-iisip na natutunan mo sa mga pag-uusap na ito. At hindi ka dapat nakikipag-usap sa iba habang ako ay nagtatanghal.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 வரலாற்று உரையாடல்களின் போது உங்கள் திட்டப்பணிகளில் தொடர்ந்து பணியாற்ற வேண்டும்! 😁 எதிர்காலத்தில், இந்த உரையாடல்களின் போது நீங்கள் கற்றுக் கொள்ளும் சிந்தனைத் திறன்களின் அடிப்படையில் பணிகளைச் செய்வீர்கள். மேலும் நான் வழங்கும்போது நீங்கள் மற்றவர்களுடன் பேசக்கூடாது.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ระหว่างการสนทนาประวัติศาสตร์ศิลปะ คุณควรทำงานโปรเจกต์ของคุณต่อไปนะคะ! 😁 ในอนาคตคุณจะได้ทำแบบฝึกหัดที่อิงตามทักษะการคิดที่คุณได้เรียนรู้ระหว่างการสนทนาเหล่านี้ และคุณไม่ควรคุยกับคนอื่นขณะที่ฉันกำลังนำเสนออยู่ค่ะ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Sanat tarihi sohbetleri sırasında projeleriniz üzerinde çalışmaya devam etmelisiniz! 😁 Gelecekte, bu sohbetler sırasında öğrendiğiniz düşünme becerilerine dayalı ödevler yapacaksınız. Ayrıca, ben sunum yaparken başkalarıyla konuşmamalısınız.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повинні продовжувати працювати над своїми проектами під час розмов про історію мистецтва! 😁 У майбутньому ви виконуватимете завдання на основі навичок мислення, яких ви навчитеся під час цих розмов. І ви не повинні розмовляти з іншими, поки я виступаю.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آرٹ کی تاریخ کی گفتگو کے دوران آپ کو اپنے پروجیکٹس پر کام کرتے رہنا چاہیے! 😁 مستقبل میں، آپ اسائنمنٹس کریں گے جو سوچنے کی مہارتوں پر مبنی ہوں گے جو آپ ان گفتگو کے دوران سیکھتے ہیں۔ اور جب میں پیش کر رہا ہوں تو آپ کو دوسروں سے بات نہیں کرنی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em nên tiếp tục làm dự án của mình trong các buổi trò chuyện về lịch sử nghệ thuật nhé! 😁 Trong tương lai, các em sẽ làm bài tập dựa trên các kỹ năng tư duy học được trong các buổi trò chuyện này. Và các em không nên nói chuyện với người khác khi tôi đang thuyết trình.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5ab3b90fb3_0_154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 and China: How do you become immortal?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Egjipti i lashtë dhe Kina: Si bëheni të pavdekshëm?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የጥንቷ ግብፅ እና ቻይና፡ እንዴት የማትሞት ትሆናለህ?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مصر القديمة والصين: كيف تصبح خالداً؟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Եգիպտոս և Չինաստան. Ինչպե՞ս եք դառնում անմահ: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L'antic Egipte i la Xina: com et tornes immortal?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古埃及和中国：如何获得永生？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oude Egypte en China: hoe word je onsterfelijk?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مصر باستان و چین: چگونه جاودانه می شوید؟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Egypte et Chine antiques : comment devenir immortel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alte Ägypten und China: Wie wird man unsterblich?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ઇજિપ્ત અને ચીન: તમે કેવી રીતે અમર બનશો?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मिस्र और चीन: आप अमर कैसे बनते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Antico Egitto e Cina: come si diventa immortali?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古代エジプトと中国：どうすれば不死になれるのか？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이집트와 중국: 어떻게 하면 불로불사가 될 수 있을까?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Misrê Kevin û Çîn: Hûn çawa nemir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Mesir Purba dan China: Bagaimana anda menjadi abadi?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ഈജിപ്തും ചൈനയും: നിങ്ങൾ എങ്ങനെയാണ് അനശ്വരനാകുന്നത്?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इजिप्ट र चीन: तपाईं कसरी अमर बन्नुहुन्छ?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مصر او چین: تاسو څنګه امر یاست؟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Egito Antigo e China: Como se tornar imortal?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ਮਿਸਰ ਅਤੇ ਚੀਨ: ਤੁਸੀਂ ਅਮਰ ਕਿਵੇਂ ਬਣਦੇ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Древний Египет и Китай: как стать бессмертным?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Стари Египат и Кина: Како постати бесмртан?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Masar hore iyo Shiinaha: Sidee baad u noqonaysaa dhimasho?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Antiguo Egipto y China: ¿Cómo llegar a ser inmortal?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Mesir Kuno sareng Cina: Kumaha anjeun janten abadi?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Misri ya Kale na Uchina: Unakuwaje mtu asiyeweza kufa?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Egypten och Kina: Hur blir man odödlig?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Ehipto at Tsina: Paano ka nagiging walang kamatayan?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எகிப்து மற்றும் சீனா: நீங்கள் எப்படி அழியாதவர்களாக மாறுகிறீர்கள்?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อียิปต์โบราณและจีน: คุณจะเป็นอมตะได้อย่างไร?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Mısır ve Çin: Nasıl ölümsüz olunur?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Стародавній Єгипет і Китай: як стати безсмертним?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مصر اور چین: آپ کیسے امر ہو جاتے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Ai Cập và Trung Quốc cổ đại: Làm thế nào để trở nên bất tử?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642" name="Google Shape;642;g25ab3b90fb3_0_15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f0dce3d28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f0dce3d2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5ab3b90fb3_0_155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The Death Mask of King Tutankhamen, 1320 BCE. Gold and inlaid glass and gemstones, 54 × 39.3 × 49cm, Egyptian Museum, Cairo.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The Death Mask of King Tutankhamen, 1320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 Maska e vdekjes së mbretit Tutankhamen, 1320 pes. Xham dhe gurë të çmuar prej ari dhe të zbukuruar, 54 × 39,3 × 49 cm, Muzeu Egjiptian, Kajro.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የንጉሥ ቱታንክሃመን የሞት ጭንብል፣ 1320 ዓክልበ. ወርቅ እና የታሸጉ ብርጭቆዎች እና የከበሩ ድንጋዮች ፣ 54 × 39.3 × 49 ሴሜ ፣ የግብፅ ሙዚየም ፣ ካይሮ።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مجهول، قناع موت الملك توت عنخ آمون، ١٣٢٠ قبل الميلاد. ذهب وزجاج مرصع وأحجار كريمة، ٥٤ × ٣٩٫٣ × ٤٩ سم، المتحف المصري، القاهرة.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Թութանհամեն թագավորի մահվան դիմակը, մ.թ.ա. 1320 թ. Ոսկի և մոդայիկ ապակի և թանկարժեք քարեր, 54 × 39,3 × 49 սմ, Եգիպտոսի թանգարան, Կահիրե։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La màscara mortal del rei Tutankamon, 1320 aC. Or i vidre incrustat i pedres precioses, 54 × 39,3 × 49 cm, Museu Egipci, El Caire.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身份不明，图坦卡蒙国王的死亡面具，公元前1320年。黄金、镶嵌玻璃和宝石，54 × 39.3 × 49厘米，开罗埃及博物馆。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Het dodenmasker van koning Toetanchamon, 1320 v.Chr. Goud, ingelegd glas en edelstenen, 54 × 39,3 × 49 cm, Egyptisch Museum, Caïro.</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ناشناخته، نقاب مرگ پادشاه توتانخامن، 1320 ق.م. شیشه و سنگ های قیمتی طلا و منبت کاری شده، 54 × 39.3 × 49 سانتی متر، موزه مصر، قاهره.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Le masque mortuaire du roi Toutankhamon, 1320 av. J.-C. Or, verre incrusté et pierres précieuses, 54 × 39,3 × 49 cm, Musée égyptien, Le Caire.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Die Totenmaske des Königs Tutanchamun, 1320 v. Chr. Gold und eingelegtes Glas und Edelsteine, 54 × 39,3 × 49 cm, Ägyptisches Museum, Kairo.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રાજા તુતનખામેનનો મૃત્યુનો માસ્ક, 1320 BCE. સોના અને જડેલા કાચ અને રત્નો, 54 × 39.3 × 49 સેમી, ઇજિપ્તીયન મ્યુઝિયમ,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राजा तूतनखामेन का मृत्यु मुखौटा, 1320 ईसा पूर्व। सोने और जड़े हुए काँच व रत्नजटित, 54 × 39.3 × 49 सेमी., मिस्र संग्रहालय, काहिरा।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Maschera mortuaria del re Tutankhamon, 1320 a.C. Oro, vetro intarsiato e pietre preziose, 54 × 39,3 × 49 cm, Museo Egizio, Il Cairo.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不明、ツタンカーメン王のデスマスク、紀元前1320年。金、象嵌ガラス、宝石、54×39.3×49cm、カイロ・エジプト博物館所蔵。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미상, 투탕카멘 왕의 죽음의 가면, 기원전 1320년. 금과 상감 유리, 보석, 54 × 39.3 × 49cm, 카이로 이집트 박물관.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Maska Mirinê ya Qral Tutankhamen, 1320 BZ. Zêr û cam û kevirên gewherî, 54 × 39,3 × 49 cm, Muzexaneya Misrê, Qahîre.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Topeng Kematian Raja Tutankhamen, 1320 BCE. Emas dan kaca bertatah dan batu permata, 54 × 39.3 × 49sm, Muzium Mesir, Kaherah.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 1320 ബിസിഇ ടുട്ടൻഖാമെൻ രാജാവിൻ്റെ മരണ മുഖംമൂടി. സ്വർണ്ണവും പതിച്ച ഗ്ലാസും രത്നക്കല്ലുകളും, 54 × 39.3 × 49 സെ.മീ, ഈജിപ്ഷ്യൻ മ്യൂസിയം, കെയ്‌റോ.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राजा तुतानखामेनको मृत्युको मुखौटा, 1320 ईसा पूर्व। सुन र जडित गिलास र रत्न, 54 × 39.3 × 49 सेमी, इजिप्शियन संग्रहालय, कायरो।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د پاچا توتان خامن د مرګ ماسک، 1320 BCE. د سرو زرو او نصب شوي شیشې او قیمتي ډبرې، 54 × 39.3 × 49 سانتي متره، مصري موزیم، قاهره.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A Máscara Mortuária do Rei Tutancâmon, 1320 a.C. Ouro, vidro incrustado e pedras preciosas, 54 × 39,3 × 49 cm, Museu Egípcio, Cairo.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ਅਗਿਆਤ, ਰਾਜਾ ਤੁਤਨਖਾਮੇਨ ਦਾ ਮੌਤ ਦਾ ਮਾਸਕ, 1320 ਬੀ.ਸੀ.ਈ. ਸੋਨਾ ਅਤੇ ਜੜ੍ਹਿਆ ਕੱਚ ਅਤੇ ਰਤਨ, 54 × 39.3 × 49 ਸੈਂਟੀਮੀਟਰ, ਮਿਸਰੀ ਮਿਊਜ਼ੀਅਮ, ਕਾਇਰੋ।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автор, «Посмертная маска фараона Тутанхамона», 1320 г. до н. э. Золото, инкрустация стеклом и драгоценными камнями, 54 × 39,3 × 49 см, Египетский музей, Каир.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Посмртна маска краља Тутанкамона, 1320. п.н.е. Злато и интарзирано стакло и драго камење, 54 × 39,3 × 49 цм, Египатски музеј, Каиро.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garanayo, Maaskarada Dhimashada ee King Tutankhamen, 1320 BCE. Dahab iyo muraayado la isku dhejiyey iyo dhagaxyo qaali ah, 54 × 39.3 × 49cm, Matxafka Masar, Qaahira.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Máscara Mortuoria del Rey Tutankamón, 1320 a. C. Oro, vidrio incrustado y piedras preciosas, 54 × 39,3 × 49 cm, Museo Egipcio, El Cairo.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Teu kanyahoan, Topeng Pupusna Raja Tutankhamen, 1320 SM. Emas sareng kaca inlaid sareng batu permata, 54 × 39,3 × 49cm, Museum Mesir, Kairo.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Kinyago cha Kifo cha Mfalme Tutankhamen, 1320 KK. Dhahabu na kioo kilichowekwa na vito, 54 × 39.3 × 49cm, Makumbusho ya Misri, Cairo.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Kung Tutankhamons dödsmask, 1320 fvt. Guld och inlagt glas och ädelstenar, 54 × 39,3 × 49 cm, Egyptiska museet, Kairo.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The Death Mask of King Tutankhamen, 1320 BCE. Ginto at naka-inlaid na salamin at mga gemstones, 54 × 39.3 × 49cm, Egyptian Museum, Cairo.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கிங் துட்டன்காமனின் மரண முகமூடி, கிமு 1320. தங்கம் மற்றும் பதிக்கப்பட்ட கண்ணாடி மற்றும் ரத்தினக் கற்கள், 54 × 39.3 × 49 செ.மீ., எகிப்திய அருங்காட்சியகம், கெய்ரோ.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หน้ากากมรณะของกษัตริย์ตุตันคาเมน 1320 ปีก่อนคริสตกาล ทองคำ แก้วฝัง และอัญมณี 54 × 39.3 × 49 ซม. พิพิธภัณฑ์อียิปต์ กรุงไคโร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Kral Tutankhamun'un Ölüm Maskesi, MÖ 1320. Altın, kakma cam ve değerli taşlar, 54 × 39,3 × 49 cm, Mısır Müzesi, Kahire.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посмертна маска царя Тутанхамона, 1320 рік до нашої ери. Золото та інкрустація склом і дорогоцінним камінням, 54 × 39,3 × 49 см, Єгипетський музей, Каїр.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بادشاہ توتنخمین کی موت کا ماسک، 1320 قبل مسیح۔ سونے اور جڑے ہوئے شیشے اور قیمتی پتھر، 54 × 39.3 × 49 سینٹی میٹر، مصری میوزیم، قاہرہ۔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Mặt nạ tử thần của Vua Tutankhamen, năm 1320 TCN. Vàng, thủy tinh khảm và đá quý, kích thước 54 × 39,3 × 49cm, Bảo tàng Ai Cập, Cairo.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649" name="Google Shape;649;g25ab3b90fb3_0_15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157aea7232_1_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Akhenaten and Nefertiti with their Children, 1340 BCE. Limestone, 32.5 cm high, Altes Museum,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 Akhenaten dhe Nefertiti me fëmijët e tyre, 1340 pes. Gur gëlqeror, 32,5 cm i lartë, Muzeu Altes,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አክሄናተን እና ነፈርቲቲ ከልጆቻቸው ጋር፣ 1340 ዓክልበ. የኖራ ድንጋይ ፣ 32.5 ሴ.ሜ ቁመት ፣ አልቴስ ሙዚየም ፣ በርሊን።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مجهول، أخناتون ونفرتيتي مع أطفالهما، ١٣٤٠ قبل الميلاد. حجر جيري، ارتفاع ٣٢.٥ سم، متحف ألتيس، برلين.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Ախենաթենը և Նեֆերտիտին իրենց երեխաների հետ, 1340 մ.թ.ա. Կրաքար, 32,5 սմ բարձրություն, Ալտես թանգարան, Բեռլին։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Akhenaton i Nefertiti amb els seus fills, 1340 aC. Pedra calcària, 32,5 cm d'alçada, Altes Museum, Berlín.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未知人物，阿肯那顿、娜芙蒂蒂和他们的孩子们，公元前1340年。石灰石材质，高32.5厘米，柏林旧博物馆藏。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Achnaton en Nefertiti met hun kinderen, 1340 v.Chr. Kalksteen, 32,5 cm hoog, Altes Museum, Berlijn.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ناشناخته، آخناتون و نفرتیتی با فرزندانشان، 1340 ق.م. سنگ آهک، 32.5 سانتی متر ارتفاع، موزه آلتس، برلین.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Akhenaton et Néfertiti avec leurs enfants, 1340 av. J.-C. Calcaire, 32,5 cm de haut, Altes Museum,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Echnaton und Nofretete mit ihren Kindern, 1340 v. Chr. Kalkstein, 32,5 cm hoch, Altes Museum,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અખેનાટેન અને નેફર્ટિટી તેમના બાળકો સાથે, 1340 બીસીઇ. ચૂનાનો પત્થર, 32.5 સેમી ઊંચો, અલ્ટેસ મ્યુઝિયમ, બર્લિન.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अखेनातेन और नेफ़र्टिटी अपने बच्चों के साथ, 1340 ईसा पूर्व। चूना पत्थर, 32.5 सेमी ऊँचा, अल्टेस संग्रहालय, बर्लिन।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Akhenaton e Nefertiti con i loro figli, 1340 a.C. Calcare, 32,5 cm di altezza, Altes Museum, Berlino.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不明、アクエンアテンとネフェルティティとその子供たち、紀元前1340年。石灰岩、高さ32.5cm、ベルリン旧美術館蔵。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미상, 아크나텐과 네페르티티, 그리고 그들의 아이들, 기원전 1340년. 석회암, 높이 32.5cm, 베를린 알테스 박물관 소장.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Akhenaten û Nefertiti bi Zarokên xwe re, 1340 BZ. Kevirê kevir, 32,5 cm bilind, Muzexaneya Altes, Berlîn.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Akhenaten dan Nefertiti bersama Anak-anak mereka, 1340 BCE. Batu kapur, 32.5 cm tinggi, Muzium Altes,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അജ്ഞാതർ, അഖെനാറ്റനും നെഫെർറ്റിറ്റിയും അവരുടെ കുട്ടികളോടൊപ്പം, 1340 ബിസിഇ. ചുണ്ണാമ്പുകല്ല്, 32.5 സെ.മീ ഉയരം, ആൾട്ടെസ് മ്യൂസിയം, ബെർലിൻ.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Akhenaten र Nefertiti with their Children, 1340 BCE। चुनढुङ्गा, ३२.५ सेमी उचाई, अल्टेस म्युजियम, बर्लिन।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اخناتین او نیفرتیتی د خپلو ماشومانو سره، 1340 BCE. د چونې ډبره، 32.5 سانتي متره لوړ، د الټس میوزیم، برلین.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Akhenaton e Nefertiti com seus filhos, 1340 a.C. Calcário, 32,5 cm de altura, Altes Museum, Berlim.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ਅਣਜਾਣ, ਅਖੇਨਾਟੇਨ ਅਤੇ ਨੇਫਰਟੀਟੀ ਆਪਣੇ ਬੱਚਿਆਂ ਨਾਲ, 1340 ਬੀ.ਸੀ.ਈ. ਚੂਨਾ ਪੱਥਰ, 32.5 ਸੈਂਟੀਮੀਟਰ ਉੱਚਾ, ਅਲਟੇਸ ਮਿਊਜ਼ੀਅਮ, ਬਰਲਿਨ।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Эхнатон и Нефертити с детьми, 1340 г. до н. э. Известняк, высота 32,5 см, Старый музей, Берлин.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Ехнатон и Нефертити са децом, 1340. п.н.е. Кречњак, висок 32,5 цм, Музеј Алтес, Берлин.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yaqaan, Akhenaten iyo Nefertiti oo wata caruurtooda, 1340 BCE. Dhagax nuurad, 32.5 cm sare, Altes Museum,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Akenatón y Nefertiti con sus hijos, 1340 a. C. Piedra caliza, 32,5 cm de altura, Altes Museum, Berlín.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Teu kanyahoan, Akhenaten na Nefertiti kalawan barudak maranéhanana, 1340 SM. Batu kapur, jangkungna 32,5 cm, Altes Museum,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Wasiojulikana, Akhenaten na Nefertiti wakiwa na Watoto wao, 1340 KK. Chokaa, urefu wa 32.5 cm, Makumbusho ya Altes,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Akhenaten och Nefertiti med sina barn, 1340 fvt. Kalksten, 32,5 cm hög, Altes Museum,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 sina Akhenaten at Nefertiti kasama ang kanilang mga Anak, 1340 BCE. Limestone, 32.5 cm ang taas, Altes Museum,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அகெனாடென் மற்றும் நெஃபெர்டிட்டி அவர்களின் குழந்தைகளுடன், 1340 BCE. சுண்ணாம்பு, 32.5 செ.மீ உயரம், அல்டெஸ் மியூசியம், பெர்லின்.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อาเคนาเทนและเนเฟอร์ติติกับลูกๆ ของพวกเขา 1340 ปีก่อนคริสตกาล หินปูน สูง 32.5 ซม. พิพิธภัณฑ์อัลเทส เบอร์ลิน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Akhenaten ve Nefertiti Çocuklarıyla, MÖ 1340. Kireçtaşı, 32,5 cm yüksekliğinde, Altes Müzesi,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Ехнатон і Нефертіті зі своїми дітьми, 1340 р. до н. Вапняк, висота 32,5 см, Старий музей, Берлін.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اکیناتن اور نیفرٹیٹی اپنے بچوں کے ساتھ، 1340 قبل مسیح۔ چونا پتھر، 32.5 سینٹی میٹر اونچا، آلٹس میوزیم، برلن۔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Akhenaten và Nefertiti cùng các con, năm 1340 TCN. Đá vôi, cao 32,5 cm, Bảo tàng Altes, Berlin.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56" name="Google Shape;656;g1157aea7232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867159cb76_1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head statue of Queen Nefertiti from the 14th century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Një statujë me kokë e mbretëreshës Nefertiti nga shekulli i 14-të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ከክርስቶስ ልደት በፊት ከ14ኛው መቶ ክፍለ ዘመን ጀምሮ የንግሥት ነፈርቲቲ ራስ ሐውልት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تمثال رأس الملكة نفرتيتي من القرن الرابع عشر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Նեֆերտիտի թագուհու գլխի արձանը մ.թ.ա. 14-րդ դարից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estàtua del cap de la reina Nefertiti del segle XIV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公元前 14 世纪的纳芙蒂蒂王后头部雕像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Een hoofdbeeld van koningin Nefertiti uit de 14e eeuw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مجسمه سر ملکه نفرتیتی متعلق به قرن چهاردهم قبل از میلاد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Une statue de tête de la reine Néfertiti du 14e siècle avant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Eine Kopfstatue der Königin Nofretete aus dem 14. Jahrhundert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14મી સદી બીસીઈની રાણી નેફરતિટીની મુખ્ય પ્રતિમા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14वीं शताब्दी ईसा पूर्व की रानी नेफ़र्टिटी की एक सिर वाली मूर्ति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Statua raffigurante la regina Nefertiti del XIV secolo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紀元前14世紀のネフェルティティ女王の頭部像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기원전 14세기 네페르티티 여왕의 두상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Peykerek serê Queen Nefertiti ji sedsala 14-an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Patung kepala Ratu Nefertiti dari abad ke-14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ബിസി 14-ാം നൂറ്റാണ്ടിലെ നെഫെർറ്റിറ്റി രാജ്ഞിയുടെ തല പ്രതിമ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14 औं शताब्दी ईसा पूर्वको रानी नेफर्टिटीको टाउको मूर्ति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14 پیړۍ BCE څخه د ملکې نیفرتیټي د سر مجسمه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Uma estátua da cabeça da Rainha Nefertiti do século XIV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14ਵੀਂ ਸਦੀ ਈਸਾ ਪੂਰਵ ਤੋਂ ਮਹਾਰਾਣੀ ਨੇਫਰਟੀਟੀ ਦੀ ਮੁੱਖ ਮੂਰਤੀ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Головная статуя царицы Нефертити, XIV век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Статуа главе краљице Нефертити из 14. века пре нове ере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Taallada madaxa ee boqoradda Nefertiti laga soo bilaabo qarnigii 14aad ee BC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estatua de la cabeza de la reina Nefertiti del siglo XIV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Patung sirah Ratu Nefertiti ti abad ka-14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Sanamu ya kichwa cha Malkia Nefertiti kutoka karne ya 14 KK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huvudstaty av drottning Nefertiti från 1300-talet f.Kr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Isang estatwa ng ulo ni Reyna Nefertiti mula noong ika-14 na siglo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கிமு 14 ஆம் நூற்றாண்டு ராணி நெஃபெர்டிட்டியின் தலை சிலை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รูปปั้นพระเศียรของราชินีเนเฟอร์ติติจากศตวรรษที่ 14 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MÖ 14. yüzyıldan kalma Kraliçe Nefertiti'nin baş heykeli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Статуя голови цариці Нефертіті з 14 століття до нашої ери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14ویں صدی قبل مسیح کی ملکہ نیفرٹیٹی کا سر کا مجسمہ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Tượng đầu của Nữ hoàng Nefertiti từ thế kỷ 14 trước Công nguyên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662" name="Google Shape;662;g2867159cb7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5ab3b90fb3_0_17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Unknown, The Terracotta Army, 200-300 BCE. Life-size terracotta, Mausoleum of the First Qin Emperor, Xi'an, Shaanxi province, China.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panjohur, Ushtria Terrakote, 200-300 pes. Terrakota me madhësi reale, mauzoleumi i perandorit të parë Qin, Xi'an, provinca Shaanxi, Kinë.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ያልታወቀ፣ The Terracotta Army፣ 200-300 ዓክልበ. የህይወት መጠን ያለው ቴራኮታ፣ የመጀመርያው ኪን ንጉሠ ነገሥት መቃብር፣ Xian፣ Shaanxi ጠቅላይ ግዛት፣ ቻይና።</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مجهول، جيش التيراكوتا، ٢٠٠-٣٠٠ قبل الميلاد. تمثال من التيراكوتا بالحجم الطبيعي، ضريح الإمبراطور تشين الأول، شيآن، مقاطعة شنشي، الصين.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Անհայտ, The Terracotta Army, 200-300 մ.թ.ա. Իրական չափի հախճապակյա, Առաջին Ցին կայսրի դամբարան, Սիան, Չինաստան, Շենսի նահանգ։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Desconegut, L'exèrcit de terracota, 200-300 aC. Terracota a mida real, mausoleu del primer emperador Qin, Xi'an, província de Shaanxi, Xina.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未知，兵马俑，公元前200-300年。真人大小的陶俑，秦始皇陵，中国陕西省西安市。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Onbekend, Het Terracottaleger, 200-300 v.Chr. Levensgroot terracotta, Mausoleum van de eerste Qin-keizer, Xi'an, provincie Shaanxi, China.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ناشناخته، ارتش سفالی، 200-300 پ.م. سفالین در اندازه واقعی، مقبره اولین امپراتور شین، شیان، استان شانشی، چین.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Inconnu, L'armée de terre cuite, 200-300 av. J.-C. Terre cuite grandeur nature, mausolée du premier empereur Qin, Xi'an, province du Shaanxi, Chine.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Unbekannt, Die Terrakotta-Armee, 200–300 v. Chr. Lebensgroße Terrakotta, Mausoleum des ersten Qin-Kaisers, Xi'an, Provinz Shaanxi, China.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અજ્ઞાત, ટેરાકોટા આર્મી, 200-300 BCE. જીવન-કદના ટેરાકોટા, પ્રથમ કિન સમ્રાટની સમાધિ, ઝિઆન, શાનક્સી પ્રાંત, ચીન.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टेराकोटा सेना, 200-300 ईसा पूर्व। आदमकद टेराकोटा, प्रथम किन सम्राट का मकबरा, शीआन, शानक्सी प्रांत, चीन।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Sconosciuto, L'esercito di terracotta, 200-300 a.C. Terracotta a grandezza naturale, Mausoleo del primo imperatore Qin, Xi'an, provincia dello Shaanxi, Cina.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不明、兵馬俑、紀元前200～300年。中国陝西省西安市秦始皇帝陵にある実物大の兵馬俑。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미상, 병마용, 기원전 200-300년. 실물 크기 병마용, 진시황릉, 중국 산시성 시안.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Nenas, Artêşa Terracotta, 200-300 BZ. Terrakota bi mezinahiya jiyanê, Tûrbeya Yekem Qeyser Qin, Xi'an, parêzgeha Shaanxi, Chinaîn.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Tidak diketahui, The Terracotta Army, 200-300 BCE. Terakota bersaiz hidup, Makam Maharaja Qin Pertama, Xi'an, wilayah Shaanxi, China.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അജ്ഞാതം, ടെറാക്കോട്ട ആർമി, 200-300 ബിസിഇ. ലൈഫ്-സൈസ് ടെറാക്കോട്ട, ആദ്യത്തെ ക്വിൻ ചക്രവർത്തിയുടെ ശവകുടീരം, ഷിയാൻ, ഷാൻസി പ്രവിശ്യ, ചൈന.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अज्ञात, टेराकोटा आर्मी, 200-300 BCE। लाइफ साइज टेराकोटा, प्रथम किन सम्राटको समाधि, सियान, शानक्सी प्रान्त, चीन।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د ترراکوټا پوځ، 200-300 BCE. د ژوند اندازه ټیراکوټا ، د لومړي چین امپراتور مقبره ، ژیان ، د شان شي ولایت ، چین.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Desconhecido, O Exército de Terracota, 200-300 a.C. Terracota em tamanho real, Mausoléu do Primeiro Imperador Qin, Xi'an, província de Shaanxi, China.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ਅਗਿਆਤ, ਟੇਰਾਕੋਟਾ ਆਰਮੀ, 200-300 ਈ.ਪੂ. ਲਾਈਫ-ਸਾਈਜ਼ ਟੈਰਾਕੋਟਾ, ਪਹਿਲੇ ਕਿਨ ਸਮਰਾਟ ਦਾ ਮਕਬਰਾ, ਸ਼ੀਆਨ, ਸ਼ਾਂਕਸੀ ਪ੍ਰਾਂਤ, ਚੀਨ।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Неизвестный автор, Терракотовая армия, 200–300 гг. до н. э. Терракота в натуральную величину, Мавзолей первого императора династии Цинь, Сиань, провинция Шэньси, Китай.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Непознато, Војска од теракоте, 200-300 пне. Теракота у природној величини, маузолеј првог цара Кин, Сиан, провинција Схаанки, Кина.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Lama garanayo, Ciidanka Terracotta, 200-300 BCE. Terracotta-nolosha, Mausoleum of Qin Emperor First, Xi'an, gobolka Shaanxi, Shiinaha.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Desconocido, El Ejército de Terracota, 200-300 a. C. Terracota de tamaño natural, Mausoleo del Primer Emperador Qin, Xi'an, provincia de Shaanxi, China.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Teu kanyahoan, Tentara Terracotta, 200-300 SM. Terracotta ukuran hirup, Mausoleum Kaisar Qin Kahiji, Xi'an, propinsi Shaanxi, Cina.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Haijulikani, Jeshi la Terracotta, 200-300 BCE. Terracotta yenye ukubwa wa maisha, Makaburi ya Mfalme wa Kwanza wa Qin, Xi'an, mkoa wa Shaanxi, Uchina.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Okänd, Terrakottaarmén, 200-300 f.Kr. Terrakotta i naturlig storlek, den första Qin-kejsarens mausoleum, Xi'an, Shaanxi-provinsen, Kina.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kilala, The Terracotta Army, 200-300 BCE. Life-size terracotta, Mausoleum ng Unang Qin Emperor, Xi'an, Shaanxi province, China.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தெரியவில்லை, டெரகோட்டா இராணுவம், 200-300 BCE. வாழ்க்கை அளவிலான டெரகோட்டா, முதல் கின் பேரரசரின் கல்லறை, சியான், ஷான்சி மாகாணம், சீனா.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ไม่ทราบชื่อ กองทัพทหารดินเผา 200-300 ปีก่อนคริสตกาล กองทัพดินเผาขนาดเท่าตัวจริง สุสานจักรพรรดิฉินองค์แรก เมืองซีอาน มณฑลส่านซี ประเทศจีน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Bilinmeyen, Terracotta Ordusu, MÖ 200-300. Gerçek boyutlu pişmiş toprak, Çin'in Shaanxi eyaletindeki Xi'an kentindeki Birinci Qin İmparatoru'nun Mozolesi.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Невідомо, Теракотова армія, 200-300 рр. до н.е. Теракота в натуральну величину, Мавзолей Першого імператора Цинь, Сіань, провінція Шеньсі, Китай.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نامعلوم، دی ٹیراکوٹا آرمی، 200-300 BCE۔ لائف سائز ٹیراکوٹا، پہلے کن شہنشاہ کا مقبرہ، ژیان، شانزی صوبہ، چین۔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rõ, Đội quân đất nung, 200-300 TCN. Đất nung kích thước thật, Lăng mộ Hoàng đế nhà Tần, Tây An, tỉnh Thiểm Tây, Trung Quốc.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669" name="Google Shape;669;g25ab3b90fb3_0_17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9a08922c88_0_142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9a08922c88_0_14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867159cb76_0_8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En - partial translations, Early Fall 2023</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photo from 1974 shows that the terracotta warriors were originally painted with bright colours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Ar</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تظهر صورة من عام 1974 أن محاربي الطين قد تم رسمهم في الأصل بألوان زاهية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Zh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1974年的一张照片显示，兵马俑最初被涂上了鲜艳的色彩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Fa</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عکسی از سال 1974 نشان می دهد که جنگجویان سفالی در اصل با رنگ های روشن رنگ آمیزی شده اند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 Foto aus dem Jahr 1974 zeigt, dass die Terrakotta-Krieger ursprünglich mit leuchtenden Farben bemalt waren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 een foto uit 1974 is te zien dat de terracotta krijgers oorspronkelijk met felle kleuren beschilderd waren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Une photo de 1974 montre que les guerriers en terre cuite étaient à l'origine peints avec des couleurs vives.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Hi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1974 की एक तस्वीर से पता चलता है कि टेराकोटा योद्धाओं को मूल रूप से चमकीले रंगों से चित्रित किया गया 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Ja</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1974年の写真によると、兵馬俑はもともと明るい色で描かれていた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1974년 사진에 따르면 병마용은 원래 밝은 색으로 칠해졌음을 알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Wêneyek ji 1974-an nîşan dide ku şervanên terracotta bi eslê xwe bi rengên geş hatine boyaxkirin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1974 को एक तस्बिरले टेराकोटा योद्धाहरूलाई मूल रूपमा चम्किलो रंगहरूले चित्रित गरेको देखाउँछ।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Pa</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1974 ਦੀ ਇੱਕ ਫੋਟੋ ਦਿਖਾਉਂਦੀ ਹੈ ਕਿ ਟੈਰਾਕੋਟਾ ਯੋਧੇ ਅਸਲ ਵਿੱਚ ਚਮਕਦਾਰ ਰੰਗਾਂ ਨਾਲ ਪੇਂਟ ਕੀਤੇ ਗਏ ਸਨ।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Ps</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1974 یو عکس ښیي چې د ټراکوټا جنګیالي په اصل کې د روښانه رنګونو سره رنګ شوي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Uma foto de 1974 mostra que os guerreiros de terracota foram originalmente pintados com cores vivas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Ru</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фото 1974 года видно, что терракотовые воины изначально были раскрашены яркими красками.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 laga soo qaaday 1974 ayaa muujinaya in dagaalyahannada terracotta asal ahaan lagu rinjiyeeyay midabyo dhalaalaya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fotografía de 1974 muestra que los guerreros de terracota originalmente estaban pintados con colores brillantes.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Sw</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Picha kutoka 1974 inaonyesha kwamba wapiganaji wa terracotta walikuwa awali walijenga na rangi angavu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isang larawan mula 1974 ay nagpapakita na ang mga terracotta warriors ay orihinal na pininturahan ng maliliwanag na kulay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ภาพถ่ายจากปี 1974 แสดงให้เห็นว่าเดิมทีนักรบดินเผาถูกทาสีด้วยสีสันสดใส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Tr</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1974 tarihli bir fotoğraf, pişmiş toprak savaşçıların orijinal olarak parlak renklerle boyandığını gösteriyor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Uk</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фотографії 1974 року видно, що теракотові воїни спочатку були розписані яскравими фарбами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Vi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bức ảnh từ năm 1974 cho thấy các chiến binh đất nung ban đầu được sơn màu sáng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a:p>
        </p:txBody>
      </p:sp>
      <p:sp>
        <p:nvSpPr>
          <p:cNvPr id="681" name="Google Shape;681;g2867159cb76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5ab3b90fb3_0_187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 Unknown, The Death Mask of King Tutankhamen, 1320 BCE. Unknown,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lashtë Egjiptian dhe Kinez: E panjohur, Maska e vdekjes së mbretit Tutankhamen, 1320 pes. E panjohur, Ushtria Terrakote, 200-300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የጥንቷ ግብፅ እና ቻይናዊ ጥበብ፡ ያልታወቀ፣ የንጉሥ ቱታንክሃመን የሞት ጭንብል፣ 1320 ዓክልበ. ያልታወቀ፣ The Terracotta Army፣ 200-300 ዓክልበ.</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المصري والصيني القديم: مجهول، قناع موت الملك توت عنخ آمون، ١٣٢٠ قبل الميلاد. مجهول، جيش التيراكوتا، ٢٠٠-٣٠٠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եգիպտական և չինական արվեստ. անհայտ, Թութանհամոն թագավորի մահվան դիմակը, 1320 մ.թ.ա. Անհայտ, The Terracotta Army, 200-300 մ.թ.ա.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Antic art egipci i xinès: desconegut, la màscara mortal del rei Tutankamon, 1320 aC. Desconegut, L'exèrcit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古埃及与中国艺术：图坦卡蒙国王死亡面具（未知，公元前1320年）。兵马俑（未知，公元前200-300年）。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Oude Egyptische en Chinese kunst: Onbekend, Het dodenmasker van koning Toetanchamon, 1320 v.Chr. Onbekend, Het Terracottaleger, 200-300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مصر باستان و چین: ناشناخته، نقاب مرگ پادشاه توتانخامن، 1320 ق.م. ناشناخته، ارتش سفالی، 200-300 پ.م.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égyptien et chinois antique : Inconnu, Le masque mortuaire du roi Toutankhamon, 1320 av. J.-C. Inconnu, L'armée de terre cuite, 200-300 av.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Altägyptische und chinesische Kunst: Unbekannt, Die Totenmaske des Königs Tutanchamun, 1320 v. Chr. Unbekannt, Die Terrakotta-Armee, 200–300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ઇજિપ્તીયન અને ચાઇનીઝ આર્ટ: અજ્ઞાત, રાજા તુતનખામેનનો મૃત્યુનો માસ્ક, 1320 બીસીઇ. અજ્ઞાત, ટેરાકોટા આર્મી,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मिस्र और चीनी कला: अज्ञात, राजा तूतनखामेन का मृत्यु मुखौटा, 1320 ईसा पूर्व। अज्ञात, टेराकोटा सेना, 200-300 ईसा पूर्व।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egizia e cinese antica: Sconosciuto, La maschera mortuaria del re Tutankhamon, 1320 a.C. Sconosciuto, L'esercito di terracotta,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古代エジプトと中国の美術：不明：ツタンカーメン王のデスマスク（紀元前1320年）。不明：兵馬俑（紀元前200～300年）。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이집트와 중국 미술: 미상, 투탕카멘 왕의 데스 마스크, 기원전 1320년. 미상, 테라코타 군대, 기원전 200-300년.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Misrî û Çînî ya Kevin: Nenas, Maska Mirinê ya Qral Tutankhamen, 1320 BZ. Nenas, Artêşa Terracotta, 200-300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dan Cina Purba: Tidak Diketahui, Topeng Kematian Raja Tutankhamen, 1320 BCE. Tidak diketahui,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ഈജിപ്ഷ്യൻ, ചൈനീസ് കല: അജ്ഞാതം, ടുട്ടൻഖാമെൻ രാജാവിൻ്റെ മരണ മാസ്ക്, 1320 ബിസിഇ. അജ്ഞാതം, ടെറാക്കോട്ട ആർമി, 200-300 ബിസിഇ.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इजिप्टियन र चिनियाँ कला: अज्ञात, राजा तुतानखामेनको मृत्युको मुखौटा, 1320 ईसा पूर्व। अज्ञात, टेराकोटा आर्मी, 200-300 BCE।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مصری او چینایی هنر: نامعلوم، د پاچا توتان خامن د مرګ ماسک، 1320 BCE. نامعلوم، د ترراکوټا پوځ،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Egípcia e Chinesa Antiga: Desconhecido, A Máscara Mortuária do Rei Tutancâmon, 1320 a.C. Desconhecido, O Exército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ਮਿਸਰੀ ਅਤੇ ਚੀਨੀ ਕਲਾ: ਅਣਜਾਣ, ਰਾਜਾ ਤੁਤਨਖਾਮੇਨ ਦਾ ਮੌਤ ਦਾ ਮਾਸਕ, 1320 ਬੀ.ਸੀ.ਈ. ਅਗਿਆਤ, ਟੇਰਾਕੋਟਾ ਆਰਮੀ, 200-300 ਈ.ਪੂ.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Древнеегипетское и китайское искусство: Неизвестный автор, Погребальная маска фараона Тутанхамона, 1320 г. до н. э. Неизвестный автор, Терракотовая армия, 200–300 гг.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Древна египатска и кинеска уметност: непознато, Посмртна маска краља Тутанкамона, 1320. п.н.е. Непознато, Војска од теракоте, 200-300 пне.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hore ee Masar iyo Shiinaha: Lama garanayo, Maaskarada Dhimashada ee King Tutankhamen, 1320 BCE. Lama garanayo, Ciidanka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egipcio y chino antiguos: Desconocido, La máscara mortuoria del rey Tutankamón, 1320 a. C. Desconocido, El ejército de terracota, 200-300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sareng Cina Kuna: Teu dipikanyaho, Topeng Pupusna Raja Tutankhamen, 1320 SM. Teu kanyahoan, Tentara Terracotta, 200-300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Misri ya Kale na Kichina: Haijulikani, Kinyago cha Kifo cha Mfalme Tutankhamen, 1320 KK. Haijulikani, Jeshi la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egyptisk och kinesisk konst: Okänd, Kung Tutankhamons dödsmask, 1320 fvt. Okänd, Terrakottaarmén, 200-300 f.Kr.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Egyptian at Chinese Art: Unknown, The Death Mask of King Tutankhamen, 1320 BCE. Hindi kilala,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எகிப்திய மற்றும் சீன கலை: தெரியவில்லை, கிங் துட்டன்காமனின் மரண முகமூடி, கிமு 1320. தெரியவில்லை, டெரகோட்டா இராணுவம்,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ศิลปะอียิปต์โบราณและจีน: ไม่ทราบแน่ชัด หน้ากากมรณะของกษัตริย์ตุตันคาเมน 1320 ปีก่อนคริสตกาล ไม่ทราบแน่ชัด กองทัพทหารดินเผา 200-300 ปีก่อนคริสตกาล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Mısır ve Çin Sanatı: Bilinmeyen, Kral Tutankhamun'un Ölüm Maskesi, MÖ 1320. Bilinmeyen, Terracotta Ordusu, MÖ 200-300.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Мистецтво Стародавнього Єгипту та Китаю: невідомо, посмертна маска царя Тутанхамона, 1320 р. до н. Невідомо, Теракотова армія, 200-300 рр. до н.е.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مصری اور چینی آرٹ: نامعلوم، بادشاہ توتنخمین کا موت کا ماسک، 1320 قبل مسیح۔ نامعلوم، دی ٹیراکوٹا آرمی،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Ai Cập và Trung Quốc cổ đại: Không rõ, Mặt nạ tử thần của Vua Tutankhamen, năm 1320 TCN. Không rõ, Đội quân đất nung, năm 200-300 TCN.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
        <p:nvSpPr>
          <p:cNvPr id="687" name="Google Shape;687;g25ab3b90fb3_0_18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157aea7232_1_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157aea7232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3798a0e57f_0_4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3798a0e57f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3798a0e57f_0_4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3798a0e57f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f0dce3d28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f0dce3d28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48f5faf043_3_1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48f5faf043_3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class, you will either: give me your booklet with tomorrow's goal, give me your artwork to photograph, or put your artwork away because I have already taken a picture.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already a photo, put it away! Otherwise, give me your goal or artwork.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fund të orës së mësimit, ju ose: më jepni broshurën tuaj me qëllimin e së nesërmes, më jepni veprat tuaja artistike për të fotografuar, ose hiqni veprën tuaj të artit, sepse tashmë kam bërë një fotografi.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በክፍል መጨረሻ፣ አንድም የሚከተሉትን ትሆናለህ፡ የነገውን ግብ የያዘ ቡክሌትህን ስጠኝ፣ የጥበብ ስራህን ፎቶግራፍ እንድነሳ ስጠኝ፣ ወይም ቀደም ብዬ ፎቶ ስላነሳሁ የስነጥበብ ስራህን አስቀምጥ።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في نهاية الفصل الدراسي، سوف تقوم إما بما يلي: إعطائي كتيبًا يتضمن هدف الغد، أو إعطائي عملك الفني لتصويره، أو وضع عملك الفني جانبًا لأنني التقطت صورة بالفعل.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Դասի վերջում դուք կա՛մ՝ կտաք ինձ ձեր գրքույկը վաղվա նպատակի համար, կտաք ինձ նկարելու ձեր ստեղծագործությունը, կամ կդնեք ձեր ստեղծագործությունները, քանի որ ես արդեն նկարել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classe, o bé: donar-me el teu llibret amb l'objectiu de demà, donar-me la teva obra d'art per fotografiar o guardar la teva obra d'art perquè ja he fet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课程结束时，您可以：将写有明天目标的小册子给我，将您的艺术作品给我拍照，或者将您的艺术作品收起来，因为我已经拍了照片。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Aan het eind van de les geef je mij je boekje met het doel voor morgen, geef je mij je kunstwerk om te fotograferen, of berg je je kunstwerk op omdat ik al een foto heb gemaakt.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کلاس، شما یکی از این موارد را خواهید داشت: جزوه خود را با هدف فردا به من بدهید، اثر هنری خود را برای عکاسی به من بدهید، یا اثر هنری خود را کنار بگذارید زیرا قبلاً عکس گرفته 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la fin du cours, vous devrez soit : me donner votre livret avec l'objectif de demain, soit me donner votre œuvre à photographier, soit ranger votre œuvre car j'ai déjà pris une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 Ende des Unterrichts geben Sie mir entweder Ihr Heft mit dem morgigen Ziel, geben mir Ihr Kunstwerk zum Fotografieren oder legen Ihr Kunstwerk weg, weil ich bereits ein Foto gemacht habe.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વર્ગના અંતે, તમે કાં તો: મને આવતીકાલના ધ્યેય સાથે તમારી પુસ્તિકા આપો, મને ફોટોગ્રાફ કરવા માટે તમારી આર્ટવર્ક આપો, અથવા તમારી આર્ટવર્ક દૂર કરો કારણ કે મેં પહેલેથી જ એક ચિત્ર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अंत में, आप या तो मुझे कल के लक्ष्य के साथ अपनी पुस्तिका देंगे, या मुझे फोटो खींचने के लिए अपनी कलाकृति देंगे, या अपनी कलाकृति को दूर रख देंगे क्योंकि मैंने पहले ही एक तस्वीर ले 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fine della lezione, potrai scegliere se: darmi il tuo opuscolo con l'obiettivo di domani, darmi il tuo lavoro da fotografare o metterlo via perché ne ho già scattato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の終わりには、明日の目標を書いた小冊子を私に渡すか、写真を撮らせるためにアートワークを私に渡すか、私がすでに写真を撮っているのでアートワークを片付けるかのいずれかを行っていただ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수업이 끝나면 내일의 목표가 적힌 책자를 주거나, 사진을 찍으라고 작품을 주거나, 이미 사진을 찍었으므로 작품을 치워두는 두 가지 중 하나를 선택하게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dersê de, hûn ê yan: Pirtûka xwe ya bi armanca sibe bidin min, hunera xwe bidin min ku wênekêş bikim, an jî hunera xwe ji holê rakin ji ber ku min berê wêne kişandiye.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Pada akhir kelas, anda akan sama ada: berikan saya buku kecil anda dengan matlamat esok, berikan saya karya seni anda untuk diambil gambar, atau letakkan karya seni anda kerana saya telah mengambil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ക്ലാസ്സിൻ്റെ അവസാനം, നിങ്ങൾ ഒന്നുകിൽ: നാളത്തെ ലക്ഷ്യവുമായി നിങ്ങളുടെ ബുക്ക്ലെറ്റ് തരൂ, ഫോട്ടോ എടുക്കാൻ നിങ്ങളുടെ കലാസൃഷ്ടി തരൂ, അല്ലെങ്കിൽ ഞാൻ ഇതിനകം ഒരു ചിത്രമെടുത്തതിനാൽ നിങ്ങളുടെ കലാസൃഷ്‌ടി മാറ്റിവെക്കുക.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कक्षाको अन्त्यमा, तपाईंले या त: मलाई भोलिको लक्ष्यसहितको तपाईंको पुस्तिका दिनुहोस्, मलाई फोटो खिच्न तपाईंको कलाकृति दिनुहोस्, वा तपाईंको कलाकृति छोड्नुहोस् किनभने मैले पहिले नै तस्विर लिएको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ټولګي په پای کې، تاسو به یا: ماته د سبا هدف سره خپل کتابچه راکړئ، خپل هنري اثار د عکس اخیستلو لپاره راکړئ، یا خپل اثار پریږدئ ځکه چې ما دمخه عکس اخیستی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final da aula, você irá: me dar seu livreto com a meta de amanhã, me dar seu trabalho artístico para fotografar ou guardar seu trabalho artístico porque eu já tirei uma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 ਅੰਤ 'ਤੇ, ਤੁਸੀਂ ਜਾਂ ਤਾਂ: ਮੈਨੂੰ ਕੱਲ੍ਹ ਦੇ ਟੀਚੇ ਦੇ ਨਾਲ ਆਪਣੀ ਕਿਤਾਬਚਾ ਦਿਓ, ਮੈਨੂੰ ਫੋਟੋ ਖਿੱਚਣ ਲਈ ਆਪਣੀ ਕਲਾਕਾਰੀ ਦਿਓ, ਜਾਂ ਆਪਣੀ ਕਲਾਕਾਰੀ ਨੂੰ ਦੂਰ ਰੱਖੋ ਕਿਉਂਕਿ ਮੈਂ ਪਹਿਲਾਂ ਹੀ ਇੱਕ ਤਸਵੀਰ ਖਿੱਚ ਲਈ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конце занятия вы либо: отдадите мне свой буклет с целью на завтра, либо отдадите мне свои рисунки для фотографирования, либо отложите свои рисунки, потому что я уже сделал снимок.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крају часа ћете или: дати ми своју књижицу са сутрашњим циљем, дати ми своје уметничко дело да га фотографишем или склонити своје уметничко дело јер сам већ сликао.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Dhammaadka fasalka, waxaad noqon doontaa: waxaad i siin doontaa buug-yarahaaga yoolka berrito leh, ii dhiib farshaxankaaga si aan u sawiro, ama meel iska dhigo farshaxankaaga sababtoo ah mar hore ayaan sawir qaaday.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clase, deberás: darme tu folleto con el objetivo de mañana, darme tu trabajo artístico para fotografiar o guardar tu trabajo artístico porque ya he tomado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Dina ahir kelas, anjeun bakal: masihan kuring buklet anjeun sareng tujuan énjing, masihan kuring karya seni anjeun pikeun dipoto, atanapi nempatkeun karya seni anjeun kusabab kuring parantos nyandak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Mwishoni mwa darasa, utaweza: kunipa kijitabu chako chenye lengo la kesho, unipe mchoro wako nipige picha, au uweke mchoro wako kwa sababu tayari nimeshapiga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slutet av lektionen kommer du antingen: ge mig ditt häfte med morgondagens mål, ge mig ditt konstverk att fotografera eller lägga undan ditt konstverk för jag har redan tagit en bild.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pagtatapos ng klase, maaari mong: ibigay sa akin ang iyong buklet na may layunin bukas, ibigay sa akin ang iyong likhang sining para kunan ng larawan, o itabi ang iyong likhang sining dahil nakakuha na ako 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வகுப்பின் முடிவில், நீங்கள் ஒன்று: நாளைய இலக்குடன் உங்கள் கையேட்டை எனக்குக் கொடுங்கள், புகைப்படம் எடுக்க உங்கள் கலைப்படைப்பைக் கொடுங்கள் அல்லது நான் ஏற்கனவே ஒரு படத்தை எடுத்துவிட்டதால் உங்கள் கலைப்படைப்பை ஒதுக்கி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เมื่อจบคาบเรียน คุณจะต้อง: ส่งสมุดจดเป้าหมายของวันพรุ่งนี้มาให้ฉัน, ส่งผลงานศิลปะของคุณมาให้ฉันถ่ายรูป หรือเก็บผลงานศิลปะของคุณไว้ เพราะฉันถ่ายรูปไว้แล้ว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Dersin sonunda ya bana yarının hedeflerini içeren kitapçığını vereceksin, ya bana fotoğrafını çekmem için sanat eserini vereceksin ya da ben zaten fotoğrafını çektiğim için sanat eserini kaldıracaksın.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Наприкінці уроку ви або: дасте мені свій буклет із завтрашньою метою, дасте мені свій твір, щоб я його сфотографував, або приберете свій твір, тому що я вже зробив фото.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کے اختتام پر، آپ یا تو کریں گے: مجھے کل کے مقصد کے ساتھ اپنا کتابچہ دیں، تصویر بنانے کے لیے اپنا آرٹ ورک دیں، یا اپنا آرٹ ورک چھوڑ دیں کیونکہ میں نے پہلے ہی تصویر کھینچ لی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Vào cuối buổi học, các em sẽ phải: đưa cho tôi tập sách ghi mục tiêu ngày mai, đưa cho tôi tác phẩm nghệ thuật để chụp ảnh hoặc cất tác phẩm nghệ thuật đi vì tôi đã chụp ảnh rồi.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3798a0e57f_0_2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33798a0e57f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5ab3b90fb3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5ab3b90fb3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start our portrait project, beginning with creating a very light outline of the basic shapes using a light table. We are also learning about ancient Chinese and Egyptian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drawing a light outline of our portrait on a light table and learning about ancient Chinese and Egyptian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fillojmë projektin tonë të portretit, duke filluar me krijimin e një konturi shumë të lehtë të formave bazë duke përdorur një tabelë të lehtë. Po mësojmë gjithashtu për artin e lashtë kinez dhe egjiptian.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በመጠቀም የመሠረታዊ ቅርጾችን በጣም ቀላል ንድፍ በመፍጠር የቁም ፕሮጀክታችንን እንጀምራለን. ስለ ጥንታዊ ቻይናውያን እና ግብፃውያን ጥበብም እየተማርን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سنبدأ مشروع رسم البورتريه الخاص بنا، برسم مخطط خفيف جدًا للأشكال الأساسية باستخدام طاولة ضوئية. كما نتعلم عن الفن الصيني والمصري القديم.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սկսել մեր դիմանկարային նախագիծը՝ սկսելով ստեղծելով հիմնական ձևերի շատ թեթև ուրվագիծ՝ օգտագործելով թեթև սեղան: Մենք նաև սովորում ենք հին չինական և եգիպտական արվեստի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Començarem el nostre projecte de retrat, començant per crear un contorn molt lleuger de les formes bàsiques mitjançant una taula de llum. També estem aprenent sobre l'art antic xinès i egipci.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我们将开始我们的肖像画项目，首先要用光绘台勾勒出基本形状的轮廓。我们还将学习古代中国和埃及艺术。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beginnen met ons portretproject, waarbij we beginnen met het maken van een heel lichte omtrek van de basisvormen met behulp van een lichttafel. We leren ook over oude Chinese en Egyptische kunst.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قصد داریم پروژه پرتره خود را شروع کنیم و با ایجاد یک طرح کلی بسیار سبک از اشکال اصلی با استفاده از یک میز نور شروع کنیم. ما همچنین در مورد هنر چین و مصر باستان یاد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commencer notre projet de portrait en créant un contour très fin des formes de base à l'aide d'une table lumineuse. Nous apprenons également l'art chinois et égyptien ancien.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beginnen unser Porträtprojekt, indem wir zunächst mithilfe eines Leuchttisches eine sehr leichte Skizze der Grundformen erstellen. Außerdem lernen wir etwas über antike chinesische und ägyptische Kunst.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અમારો પોટ્રેટ પ્રોજેક્ટ શરૂ કરવા જઈ રહ્યા છીએ, જેની શરૂઆત લાઇટ ટેબલનો ઉપયોગ કરીને મૂળભૂત આકારોની ખૂબ જ હળવી રૂપરેખા બનાવવાથી થાય છે. અમે પ્રાચીન ચાઈનીઝ અને ઈજિપ્તની કળા વિશે પણ શીખી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शुरू करने जा रहे हैं, जिसकी शुरुआत एक लाइट टेबल की मदद से बुनियादी आकृतियों की एक बहुत ही हल्की रूपरेखा बनाने से होगी। हम प्राचीन चीनी और मिस्री कला के बारे में भी सीखेंगे।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Inizieremo il nostro progetto di ritratto, iniziando con la creazione di un contorno molto leggero delle forme base utilizzando un tavolo luminoso. Impareremo anche qualcosa sull'antica arte cinese ed egizia.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ポートレートプロジェクトを始めます。まずはライトテーブルを使って基本的な形のアウトラインを軽く描きます。また、古代中国とエジプトの美術についても学びます。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테이블을 사용하여 기본 형태의 아주 가벼운 윤곽선을 만드는 것부터 시작해 보겠습니다. 또한 고대 중국과 이집트 미술에 대해서도 배워보겠습니다.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dest bi projeya xweya portreyê bikin, dest bi afirandina nexşeyek pir sivik a şeklên bingehîn bi karanîna tabloyek ronahiyê bikin. Her weha em fêrî hunera kevnar a çînî û misrî jî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memulakan projek potret kami, bermula dengan mencipta garis besar bentuk asas yang sangat ringan menggunakan meja ringan. Kami juga belajar tentang seni purba Cina dan Mesir.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ഉപയോഗിച്ച് അടിസ്ഥാന രൂപങ്ങളുടെ വളരെ ലഘുവായ രൂപരേഖ സൃഷ്‌ടിക്കുന്നതിലൂടെ ഞങ്ങൾ ഞങ്ങളുടെ പോർട്രെയ്റ്റ് പ്രോജക്റ്റ് ആരംഭിക്കാൻ പോകുന്നു. പുരാതന ചൈനീസ്, ഈജിപ്ഷ്യൻ കലകളെക്കുറിച്ചും ഞങ്ങൾ പഠിക്കുന്നു.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 सुरु गर्न जाँदैछौं, एउटा लाइट टेबल प्रयोग गरेर आधारभूत आकारहरूको धेरै हल्का रूपरेखा सिर्जना गरेर। हामीले प्राचीन चिनियाँ र इजिप्टियन कलाको बारेमा पनि सिकिरहेका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زموږ د پورټریټ پروژه پیل کړو، د رڼا میز په کارولو سره د لومړني شکلونو خورا روښانه خاکه رامینځته کولو سره پیل کوو. موږ د لرغونو چینايي او مصري هنرونو په اړه هم زده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começar nosso projeto de retrato, criando um contorno bem leve das formas básicas usando uma mesa de luz. Também aprenderemos sobre a arte antiga chinesa e egípcia.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ਆਪਣਾ ਪੋਰਟਰੇਟ ਪ੍ਰੋਜੈਕਟ ਸ਼ੁਰੂ ਕਰਨ ਜਾ ਰਹੇ ਹਾਂ, ਇੱਕ ਲਾਈਟ ਟੇਬਲ ਦੀ ਵਰਤੋਂ ਕਰਦੇ ਹੋਏ ਬੁਨਿਆਦੀ ਆਕਾਰਾਂ ਦੀ ਇੱਕ ਬਹੁਤ ਹੀ ਹਲਕਾ ਰੂਪਰੇਖਾ ਬਣਾਉਣ ਦੇ ਨਾਲ ਸ਼ੁਰੂ ਕਰਦੇ ਹਾਂ। ਅਸੀਂ ਪ੍ਰਾਚੀਨ ਚੀਨੀ ਅਤੇ ਮਿਸਰੀ ਕਲਾ ਬਾਰੇ ਵੀ ਸਿੱਖ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начнём наш портретный проект с создания очень лёгких контуров основных форм с помощью светового стола. Также мы изучим древнекитайское и египетское искусство.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Започећемо наш пројекат портрета, почевши од креирања веома светле контуре основних облика помоћу светлосног стола. Такође учимо о древној кинеској и египатској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bilaabaynaa mashruuceena sawirka, anagoo ka bilaabayna abuurista tilmaam aad u fudud oo ah qaababka aasaasiga ah anagoo adeegsanayna miis iftiin ah. Waxaan sidoo kale baraneynaa farshaxankii hore ee Shiinaha iyo Masar.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Comenzaremos nuestro proyecto de retrato, empezando por crear un contorno muy sutil de las formas básicas con una mesa de luz. También aprenderemos sobre el arte antiguo chino y egipcio.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bade ngamimitian proyék potret urang, dimimitian ku nyieun outline pisan lampu tina wangun dasar ngagunakeun tabel lampu. Urang ogé diajar ngeunaan seni Cina sareng Mesir kuno.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Tutaanza mradi wetu wa picha, tukianza kwa kuunda muhtasari mwepesi sana wa maumbo ya kimsingi kwa kutumia jedwali nyepesi. Pia tunajifunza kuhusu sanaa ya kale ya Wachina na Wamisri.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börja vårt porträttprojekt och börja med att skapa en mycket lätt kontur av de grundläggande formerna med hjälp av ett ljusbord. Vi lär oss också om gammal kinesisk och egyptisk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Sisimulan namin ang aming portrait project, simula sa paglikha ng napakagaan na outline ng mga pangunahing hugis gamit ang isang light table. Natututo din kami tungkol sa sinaunang sining ng Tsino at Egyptian.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லைட் டேபிளைப் பயன்படுத்தி அடிப்படை வடிவங்களின் மிக இலகுவான அவுட்லைனை உருவாக்குவதில் தொடங்கி, எங்கள் உருவப்படத் திட்டத்தைத் தொடங்கப் போகிறோம். பண்டைய சீன மற்றும் எகிப்திய கலைகளையும் நாங்கள் கற்றுக்கொள்கிறோம்.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เราจะเริ่มโครงการวาดภาพเหมือน โดยเริ่มจากการสร้างโครงร่างรูปทรงพื้นฐานแบบเบาๆ โดยใช้โต๊ะไฟ นอกจากนี้ เรายังเรียนรู้เกี่ยวกับศิลปะจีนและอียิปต์โบราณด้วย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projemize, bir ışık masası kullanarak temel şekillerin çok hafif bir taslağını oluşturarak başlayacağız. Ayrıca antik Çin ve Mısır sanatı hakkında da bilgi edineceğiz.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розпочати наш портретний проект, починаючи зі створення дуже легкого контуру основних форм за допомогою світлового столу. Ми також вивчаємо стародавнє китайське та єгипетське мистецтво.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اپنا پورٹریٹ پروجیکٹ شروع کرنے جا رہے ہیں، جس کی شروعات لائٹ ٹیبل کا استعمال کرتے ہوئے بنیادی شکلوں کا ایک بہت ہی ہلکا خاکہ بنانا ہے۔ ہم قدیم چینی اور مصری فن کے بارے میں بھی سیکھ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bắt đầu dự án vẽ chân dung bằng cách phác thảo rất nhẹ các hình khối cơ bản bằng bàn đèn. Chúng ta cũng sẽ tìm hiểu về nghệ thuật Trung Quốc và Ai Cập cổ đại.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f0dce3d28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f0dce3d28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f0dce3d28b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f0dce3d28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9" name="Google Shape;69;p1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0" name="Google Shape;70;p1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6"/>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3" name="Google Shape;73;p16"/>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1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p1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6" name="Google Shape;76;p1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9" name="Google Shape;79;p17"/>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 name="Google Shape;80;p1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 name="Google Shape;81;p1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2" name="Google Shape;82;p1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8"/>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5" name="Google Shape;85;p18"/>
          <p:cNvSpPr/>
          <p:nvPr>
            <p:ph idx="2" type="pic"/>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86" name="Google Shape;86;p18"/>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87" name="Google Shape;87;p18"/>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1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1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19"/>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2" name="Google Shape;92;p19"/>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3" name="Google Shape;93;p19"/>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94" name="Google Shape;94;p1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1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1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9" name="Google Shape;99;p2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2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2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p21"/>
          <p:cNvSpPr txBox="1"/>
          <p:nvPr>
            <p:ph type="title"/>
          </p:nvPr>
        </p:nvSpPr>
        <p:spPr>
          <a:xfrm>
            <a:off x="630238" y="365125"/>
            <a:ext cx="7886700" cy="1325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4" name="Google Shape;104;p21"/>
          <p:cNvSpPr txBox="1"/>
          <p:nvPr>
            <p:ph idx="1" type="body"/>
          </p:nvPr>
        </p:nvSpPr>
        <p:spPr>
          <a:xfrm>
            <a:off x="630238" y="1681163"/>
            <a:ext cx="38688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5" name="Google Shape;105;p21"/>
          <p:cNvSpPr txBox="1"/>
          <p:nvPr>
            <p:ph idx="2" type="body"/>
          </p:nvPr>
        </p:nvSpPr>
        <p:spPr>
          <a:xfrm>
            <a:off x="630238" y="2505075"/>
            <a:ext cx="38688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6" name="Google Shape;106;p21"/>
          <p:cNvSpPr txBox="1"/>
          <p:nvPr>
            <p:ph idx="3" type="body"/>
          </p:nvPr>
        </p:nvSpPr>
        <p:spPr>
          <a:xfrm>
            <a:off x="4629150" y="1681163"/>
            <a:ext cx="38877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7" name="Google Shape;107;p21"/>
          <p:cNvSpPr txBox="1"/>
          <p:nvPr>
            <p:ph idx="4" type="body"/>
          </p:nvPr>
        </p:nvSpPr>
        <p:spPr>
          <a:xfrm>
            <a:off x="4629150" y="2505075"/>
            <a:ext cx="38877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8" name="Google Shape;108;p21"/>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9" name="Google Shape;109;p2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 name="Google Shape;110;p2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2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3" name="Google Shape;113;p22"/>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22"/>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22"/>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p2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7" name="Google Shape;117;p2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0" name="Google Shape;120;p2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21" name="Google Shape;121;p2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 name="Google Shape;122;p2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 name="Google Shape;123;p2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6" name="Google Shape;126;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2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p2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 name="Google Shape;129;p2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5"/>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2" name="Google Shape;132;p25"/>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33" name="Google Shape;133;p2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p2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5" name="Google Shape;135;p2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
        <p:nvSpPr>
          <p:cNvPr id="143" name="Google Shape;143;p2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4" name="Google Shape;144;p2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5" name="Google Shape;145;p2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6" name="Shape 146"/>
        <p:cNvGrpSpPr/>
        <p:nvPr/>
      </p:nvGrpSpPr>
      <p:grpSpPr>
        <a:xfrm>
          <a:off x="0" y="0"/>
          <a:ext cx="0" cy="0"/>
          <a:chOff x="0" y="0"/>
          <a:chExt cx="0" cy="0"/>
        </a:xfrm>
      </p:grpSpPr>
      <p:sp>
        <p:nvSpPr>
          <p:cNvPr id="147" name="Google Shape;147;p28"/>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48" name="Google Shape;148;p28"/>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9" name="Google Shape;149;p28"/>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0" name="Google Shape;150;p2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1" name="Google Shape;151;p2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2" name="Shape 152"/>
        <p:cNvGrpSpPr/>
        <p:nvPr/>
      </p:nvGrpSpPr>
      <p:grpSpPr>
        <a:xfrm>
          <a:off x="0" y="0"/>
          <a:ext cx="0" cy="0"/>
          <a:chOff x="0" y="0"/>
          <a:chExt cx="0" cy="0"/>
        </a:xfrm>
      </p:grpSpPr>
      <p:sp>
        <p:nvSpPr>
          <p:cNvPr id="153" name="Google Shape;153;p2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54" name="Google Shape;154;p29"/>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5" name="Google Shape;155;p2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6" name="Google Shape;156;p2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7" name="Google Shape;157;p2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8" name="Shape 158"/>
        <p:cNvGrpSpPr/>
        <p:nvPr/>
      </p:nvGrpSpPr>
      <p:grpSpPr>
        <a:xfrm>
          <a:off x="0" y="0"/>
          <a:ext cx="0" cy="0"/>
          <a:chOff x="0" y="0"/>
          <a:chExt cx="0" cy="0"/>
        </a:xfrm>
      </p:grpSpPr>
      <p:sp>
        <p:nvSpPr>
          <p:cNvPr id="159" name="Google Shape;159;p30"/>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60" name="Google Shape;160;p30"/>
          <p:cNvSpPr/>
          <p:nvPr>
            <p:ph idx="2" type="pic"/>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161" name="Google Shape;161;p30"/>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162" name="Google Shape;162;p3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3" name="Google Shape;163;p3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4" name="Google Shape;164;p3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5" name="Shape 165"/>
        <p:cNvGrpSpPr/>
        <p:nvPr/>
      </p:nvGrpSpPr>
      <p:grpSpPr>
        <a:xfrm>
          <a:off x="0" y="0"/>
          <a:ext cx="0" cy="0"/>
          <a:chOff x="0" y="0"/>
          <a:chExt cx="0" cy="0"/>
        </a:xfrm>
      </p:grpSpPr>
      <p:sp>
        <p:nvSpPr>
          <p:cNvPr id="166" name="Google Shape;166;p31"/>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67" name="Google Shape;167;p31"/>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8" name="Google Shape;168;p31"/>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169" name="Google Shape;169;p31"/>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0" name="Google Shape;170;p3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1" name="Google Shape;171;p3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2" name="Shape 172"/>
        <p:cNvGrpSpPr/>
        <p:nvPr/>
      </p:nvGrpSpPr>
      <p:grpSpPr>
        <a:xfrm>
          <a:off x="0" y="0"/>
          <a:ext cx="0" cy="0"/>
          <a:chOff x="0" y="0"/>
          <a:chExt cx="0" cy="0"/>
        </a:xfrm>
      </p:grpSpPr>
      <p:sp>
        <p:nvSpPr>
          <p:cNvPr id="173" name="Google Shape;173;p3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4" name="Google Shape;174;p32"/>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5" name="Google Shape;175;p3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6" name="Google Shape;176;p3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7" name="Shape 177"/>
        <p:cNvGrpSpPr/>
        <p:nvPr/>
      </p:nvGrpSpPr>
      <p:grpSpPr>
        <a:xfrm>
          <a:off x="0" y="0"/>
          <a:ext cx="0" cy="0"/>
          <a:chOff x="0" y="0"/>
          <a:chExt cx="0" cy="0"/>
        </a:xfrm>
      </p:grpSpPr>
      <p:sp>
        <p:nvSpPr>
          <p:cNvPr id="178" name="Google Shape;178;p33"/>
          <p:cNvSpPr txBox="1"/>
          <p:nvPr>
            <p:ph type="title"/>
          </p:nvPr>
        </p:nvSpPr>
        <p:spPr>
          <a:xfrm>
            <a:off x="630238" y="365125"/>
            <a:ext cx="7886700" cy="1325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9" name="Google Shape;179;p33"/>
          <p:cNvSpPr txBox="1"/>
          <p:nvPr>
            <p:ph idx="1" type="body"/>
          </p:nvPr>
        </p:nvSpPr>
        <p:spPr>
          <a:xfrm>
            <a:off x="630238" y="1681163"/>
            <a:ext cx="38688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80" name="Google Shape;180;p33"/>
          <p:cNvSpPr txBox="1"/>
          <p:nvPr>
            <p:ph idx="2" type="body"/>
          </p:nvPr>
        </p:nvSpPr>
        <p:spPr>
          <a:xfrm>
            <a:off x="630238" y="2505075"/>
            <a:ext cx="38688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1" name="Google Shape;181;p33"/>
          <p:cNvSpPr txBox="1"/>
          <p:nvPr>
            <p:ph idx="3" type="body"/>
          </p:nvPr>
        </p:nvSpPr>
        <p:spPr>
          <a:xfrm>
            <a:off x="4629150" y="1681163"/>
            <a:ext cx="38877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82" name="Google Shape;182;p33"/>
          <p:cNvSpPr txBox="1"/>
          <p:nvPr>
            <p:ph idx="4" type="body"/>
          </p:nvPr>
        </p:nvSpPr>
        <p:spPr>
          <a:xfrm>
            <a:off x="4629150" y="2505075"/>
            <a:ext cx="38877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3" name="Google Shape;183;p3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4" name="Google Shape;184;p3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5" name="Google Shape;185;p3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6" name="Shape 186"/>
        <p:cNvGrpSpPr/>
        <p:nvPr/>
      </p:nvGrpSpPr>
      <p:grpSpPr>
        <a:xfrm>
          <a:off x="0" y="0"/>
          <a:ext cx="0" cy="0"/>
          <a:chOff x="0" y="0"/>
          <a:chExt cx="0" cy="0"/>
        </a:xfrm>
      </p:grpSpPr>
      <p:sp>
        <p:nvSpPr>
          <p:cNvPr id="187" name="Google Shape;187;p3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88" name="Google Shape;188;p34"/>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9" name="Google Shape;189;p34"/>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0" name="Google Shape;190;p3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1" name="Google Shape;191;p3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2" name="Google Shape;192;p3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3" name="Shape 193"/>
        <p:cNvGrpSpPr/>
        <p:nvPr/>
      </p:nvGrpSpPr>
      <p:grpSpPr>
        <a:xfrm>
          <a:off x="0" y="0"/>
          <a:ext cx="0" cy="0"/>
          <a:chOff x="0" y="0"/>
          <a:chExt cx="0" cy="0"/>
        </a:xfrm>
      </p:grpSpPr>
      <p:sp>
        <p:nvSpPr>
          <p:cNvPr id="194" name="Google Shape;194;p35"/>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95" name="Google Shape;195;p35"/>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96" name="Google Shape;196;p3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7" name="Google Shape;197;p3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8" name="Google Shape;198;p3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9" name="Shape 199"/>
        <p:cNvGrpSpPr/>
        <p:nvPr/>
      </p:nvGrpSpPr>
      <p:grpSpPr>
        <a:xfrm>
          <a:off x="0" y="0"/>
          <a:ext cx="0" cy="0"/>
          <a:chOff x="0" y="0"/>
          <a:chExt cx="0" cy="0"/>
        </a:xfrm>
      </p:grpSpPr>
      <p:sp>
        <p:nvSpPr>
          <p:cNvPr id="200" name="Google Shape;200;p3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01" name="Google Shape;201;p3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2" name="Google Shape;202;p3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3" name="Google Shape;203;p3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4" name="Google Shape;204;p3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5" name="Shape 205"/>
        <p:cNvGrpSpPr/>
        <p:nvPr/>
      </p:nvGrpSpPr>
      <p:grpSpPr>
        <a:xfrm>
          <a:off x="0" y="0"/>
          <a:ext cx="0" cy="0"/>
          <a:chOff x="0" y="0"/>
          <a:chExt cx="0" cy="0"/>
        </a:xfrm>
      </p:grpSpPr>
      <p:sp>
        <p:nvSpPr>
          <p:cNvPr id="206" name="Google Shape;206;p37"/>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07" name="Google Shape;207;p37"/>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208" name="Google Shape;208;p3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9" name="Google Shape;209;p3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0" name="Google Shape;210;p3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1" name="Shape 211"/>
        <p:cNvGrpSpPr/>
        <p:nvPr/>
      </p:nvGrpSpPr>
      <p:grpSpPr>
        <a:xfrm>
          <a:off x="0" y="0"/>
          <a:ext cx="0" cy="0"/>
          <a:chOff x="0" y="0"/>
          <a:chExt cx="0" cy="0"/>
        </a:xfrm>
      </p:grpSpPr>
      <p:sp>
        <p:nvSpPr>
          <p:cNvPr id="212" name="Google Shape;212;p38"/>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3" name="Google Shape;213;p3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214" name="Google Shape;214;p38"/>
          <p:cNvSpPr txBox="1"/>
          <p:nvPr>
            <p:ph idx="12" type="sldNum"/>
          </p:nvPr>
        </p:nvSpPr>
        <p:spPr>
          <a:xfrm>
            <a:off x="8490250" y="6241346"/>
            <a:ext cx="548700" cy="5247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9" name="Shape 219"/>
        <p:cNvGrpSpPr/>
        <p:nvPr/>
      </p:nvGrpSpPr>
      <p:grpSpPr>
        <a:xfrm>
          <a:off x="0" y="0"/>
          <a:ext cx="0" cy="0"/>
          <a:chOff x="0" y="0"/>
          <a:chExt cx="0" cy="0"/>
        </a:xfrm>
      </p:grpSpPr>
      <p:grpSp>
        <p:nvGrpSpPr>
          <p:cNvPr id="220" name="Google Shape;220;p40"/>
          <p:cNvGrpSpPr/>
          <p:nvPr/>
        </p:nvGrpSpPr>
        <p:grpSpPr>
          <a:xfrm>
            <a:off x="4350279" y="3807170"/>
            <a:ext cx="443589" cy="140843"/>
            <a:chOff x="4137525" y="2915950"/>
            <a:chExt cx="869100" cy="207000"/>
          </a:xfrm>
        </p:grpSpPr>
        <p:sp>
          <p:nvSpPr>
            <p:cNvPr id="221" name="Google Shape;221;p40"/>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0"/>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0"/>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 name="Google Shape;224;p40"/>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225" name="Google Shape;225;p40"/>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6" name="Google Shape;226;p4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7" name="Shape 227"/>
        <p:cNvGrpSpPr/>
        <p:nvPr/>
      </p:nvGrpSpPr>
      <p:grpSpPr>
        <a:xfrm>
          <a:off x="0" y="0"/>
          <a:ext cx="0" cy="0"/>
          <a:chOff x="0" y="0"/>
          <a:chExt cx="0" cy="0"/>
        </a:xfrm>
      </p:grpSpPr>
      <p:sp>
        <p:nvSpPr>
          <p:cNvPr id="228" name="Google Shape;228;p41"/>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9" name="Google Shape;229;p4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0" name="Shape 230"/>
        <p:cNvGrpSpPr/>
        <p:nvPr/>
      </p:nvGrpSpPr>
      <p:grpSpPr>
        <a:xfrm>
          <a:off x="0" y="0"/>
          <a:ext cx="0" cy="0"/>
          <a:chOff x="0" y="0"/>
          <a:chExt cx="0" cy="0"/>
        </a:xfrm>
      </p:grpSpPr>
      <p:sp>
        <p:nvSpPr>
          <p:cNvPr id="231" name="Google Shape;231;p42"/>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2" name="Google Shape;232;p42"/>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3" name="Google Shape;233;p4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4" name="Shape 234"/>
        <p:cNvGrpSpPr/>
        <p:nvPr/>
      </p:nvGrpSpPr>
      <p:grpSpPr>
        <a:xfrm>
          <a:off x="0" y="0"/>
          <a:ext cx="0" cy="0"/>
          <a:chOff x="0" y="0"/>
          <a:chExt cx="0" cy="0"/>
        </a:xfrm>
      </p:grpSpPr>
      <p:sp>
        <p:nvSpPr>
          <p:cNvPr id="235" name="Google Shape;235;p43"/>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6" name="Google Shape;236;p43"/>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7" name="Google Shape;237;p43"/>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8" name="Google Shape;238;p4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9" name="Shape 239"/>
        <p:cNvGrpSpPr/>
        <p:nvPr/>
      </p:nvGrpSpPr>
      <p:grpSpPr>
        <a:xfrm>
          <a:off x="0" y="0"/>
          <a:ext cx="0" cy="0"/>
          <a:chOff x="0" y="0"/>
          <a:chExt cx="0" cy="0"/>
        </a:xfrm>
      </p:grpSpPr>
      <p:sp>
        <p:nvSpPr>
          <p:cNvPr id="240" name="Google Shape;240;p4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1" name="Google Shape;241;p4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2" name="Shape 242"/>
        <p:cNvGrpSpPr/>
        <p:nvPr/>
      </p:nvGrpSpPr>
      <p:grpSpPr>
        <a:xfrm>
          <a:off x="0" y="0"/>
          <a:ext cx="0" cy="0"/>
          <a:chOff x="0" y="0"/>
          <a:chExt cx="0" cy="0"/>
        </a:xfrm>
      </p:grpSpPr>
      <p:sp>
        <p:nvSpPr>
          <p:cNvPr id="243" name="Google Shape;243;p45"/>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44" name="Google Shape;244;p45"/>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5" name="Google Shape;245;p4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46" name="Shape 246"/>
        <p:cNvGrpSpPr/>
        <p:nvPr/>
      </p:nvGrpSpPr>
      <p:grpSpPr>
        <a:xfrm>
          <a:off x="0" y="0"/>
          <a:ext cx="0" cy="0"/>
          <a:chOff x="0" y="0"/>
          <a:chExt cx="0" cy="0"/>
        </a:xfrm>
      </p:grpSpPr>
      <p:sp>
        <p:nvSpPr>
          <p:cNvPr id="247" name="Google Shape;247;p46"/>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248" name="Google Shape;248;p4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9" name="Shape 249"/>
        <p:cNvGrpSpPr/>
        <p:nvPr/>
      </p:nvGrpSpPr>
      <p:grpSpPr>
        <a:xfrm>
          <a:off x="0" y="0"/>
          <a:ext cx="0" cy="0"/>
          <a:chOff x="0" y="0"/>
          <a:chExt cx="0" cy="0"/>
        </a:xfrm>
      </p:grpSpPr>
      <p:sp>
        <p:nvSpPr>
          <p:cNvPr id="250" name="Google Shape;250;p47"/>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1" name="Google Shape;251;p47"/>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252" name="Google Shape;252;p47"/>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53" name="Google Shape;253;p47"/>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254" name="Google Shape;254;p47"/>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255" name="Google Shape;255;p4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6" name="Shape 256"/>
        <p:cNvGrpSpPr/>
        <p:nvPr/>
      </p:nvGrpSpPr>
      <p:grpSpPr>
        <a:xfrm>
          <a:off x="0" y="0"/>
          <a:ext cx="0" cy="0"/>
          <a:chOff x="0" y="0"/>
          <a:chExt cx="0" cy="0"/>
        </a:xfrm>
      </p:grpSpPr>
      <p:sp>
        <p:nvSpPr>
          <p:cNvPr id="257" name="Google Shape;257;p48"/>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258" name="Google Shape;258;p4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9" name="Shape 259"/>
        <p:cNvGrpSpPr/>
        <p:nvPr/>
      </p:nvGrpSpPr>
      <p:grpSpPr>
        <a:xfrm>
          <a:off x="0" y="0"/>
          <a:ext cx="0" cy="0"/>
          <a:chOff x="0" y="0"/>
          <a:chExt cx="0" cy="0"/>
        </a:xfrm>
      </p:grpSpPr>
      <p:sp>
        <p:nvSpPr>
          <p:cNvPr id="260" name="Google Shape;260;p49"/>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61" name="Google Shape;261;p49"/>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2" name="Google Shape;262;p4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p5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4.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1.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3" name="Google Shape;63;p1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 name="Google Shape;64;p1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1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6" name="Shape 136"/>
        <p:cNvGrpSpPr/>
        <p:nvPr/>
      </p:nvGrpSpPr>
      <p:grpSpPr>
        <a:xfrm>
          <a:off x="0" y="0"/>
          <a:ext cx="0" cy="0"/>
          <a:chOff x="0" y="0"/>
          <a:chExt cx="0" cy="0"/>
        </a:xfrm>
      </p:grpSpPr>
      <p:sp>
        <p:nvSpPr>
          <p:cNvPr id="137" name="Google Shape;137;p2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8" name="Google Shape;138;p2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9" name="Google Shape;139;p2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0" name="Google Shape;140;p2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1" name="Google Shape;141;p2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215" name="Shape 215"/>
        <p:cNvGrpSpPr/>
        <p:nvPr/>
      </p:nvGrpSpPr>
      <p:grpSpPr>
        <a:xfrm>
          <a:off x="0" y="0"/>
          <a:ext cx="0" cy="0"/>
          <a:chOff x="0" y="0"/>
          <a:chExt cx="0" cy="0"/>
        </a:xfrm>
      </p:grpSpPr>
      <p:sp>
        <p:nvSpPr>
          <p:cNvPr id="216" name="Google Shape;216;p3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217" name="Google Shape;217;p3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218" name="Google Shape;218;p39"/>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22.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24.jp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34.png"/><Relationship Id="rId4" Type="http://schemas.openxmlformats.org/officeDocument/2006/relationships/image" Target="../media/image2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24.jp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hyperlink" Target="https://twitter.com/ArielleTwist" TargetMode="External"/><Relationship Id="rId4" Type="http://schemas.openxmlformats.org/officeDocument/2006/relationships/image" Target="../media/image17.jpg"/><Relationship Id="rId5"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 Id="rId3" Type="http://schemas.openxmlformats.org/officeDocument/2006/relationships/image" Target="../media/image3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 Id="rId3"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image" Target="../media/image2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 Id="rId3" Type="http://schemas.openxmlformats.org/officeDocument/2006/relationships/image" Target="../media/image3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2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2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6.xml"/><Relationship Id="rId3" Type="http://schemas.openxmlformats.org/officeDocument/2006/relationships/image" Target="../media/image32.jpg"/><Relationship Id="rId4" Type="http://schemas.openxmlformats.org/officeDocument/2006/relationships/image" Target="../media/image3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9.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51"/>
          <p:cNvPicPr preferRelativeResize="0"/>
          <p:nvPr/>
        </p:nvPicPr>
        <p:blipFill>
          <a:blip r:embed="rId3">
            <a:alphaModFix/>
          </a:blip>
          <a:stretch>
            <a:fillRect/>
          </a:stretch>
        </p:blipFill>
        <p:spPr>
          <a:xfrm>
            <a:off x="0" y="0"/>
            <a:ext cx="9143987" cy="6858002"/>
          </a:xfrm>
          <a:prstGeom prst="rect">
            <a:avLst/>
          </a:prstGeom>
          <a:noFill/>
          <a:ln>
            <a:noFill/>
          </a:ln>
        </p:spPr>
      </p:pic>
      <p:sp>
        <p:nvSpPr>
          <p:cNvPr id="270" name="Google Shape;270;p51"/>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271" name="Google Shape;271;p51"/>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portrait photos</a:t>
            </a:r>
            <a:endParaRPr b="1" sz="3000">
              <a:latin typeface="Average"/>
              <a:ea typeface="Average"/>
              <a:cs typeface="Average"/>
              <a:sym typeface="Average"/>
            </a:endParaRPr>
          </a:p>
        </p:txBody>
      </p:sp>
      <p:sp>
        <p:nvSpPr>
          <p:cNvPr id="272" name="Google Shape;272;p51"/>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273" name="Google Shape;273;p51"/>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274" name="Google Shape;274;p51"/>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600">
                <a:solidFill>
                  <a:srgbClr val="00FF00"/>
                </a:solidFill>
                <a:latin typeface="Oswald"/>
                <a:ea typeface="Oswald"/>
                <a:cs typeface="Oswald"/>
                <a:sym typeface="Oswald"/>
              </a:rPr>
              <a:t>One chair per table only! </a:t>
            </a:r>
            <a:r>
              <a:rPr lang="en"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275" name="Google Shape;275;p51"/>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60"/>
          <p:cNvPicPr preferRelativeResize="0"/>
          <p:nvPr/>
        </p:nvPicPr>
        <p:blipFill>
          <a:blip r:embed="rId3">
            <a:alphaModFix/>
          </a:blip>
          <a:stretch>
            <a:fillRect/>
          </a:stretch>
        </p:blipFill>
        <p:spPr>
          <a:xfrm>
            <a:off x="0" y="720975"/>
            <a:ext cx="9144000" cy="54160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1"/>
          <p:cNvSpPr txBox="1"/>
          <p:nvPr/>
        </p:nvSpPr>
        <p:spPr>
          <a:xfrm>
            <a:off x="-75" y="5903225"/>
            <a:ext cx="9144000" cy="95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Barack Obama</a:t>
            </a:r>
            <a:r>
              <a:rPr lang="en" sz="2400">
                <a:solidFill>
                  <a:srgbClr val="B7B7B7"/>
                </a:solidFill>
                <a:latin typeface="Cabin"/>
                <a:ea typeface="Cabin"/>
                <a:cs typeface="Cabin"/>
                <a:sym typeface="Cabin"/>
              </a:rPr>
              <a:t>, </a:t>
            </a:r>
            <a:r>
              <a:rPr i="1" lang="en" sz="2400">
                <a:solidFill>
                  <a:srgbClr val="B7B7B7"/>
                </a:solidFill>
                <a:latin typeface="Cabin"/>
                <a:ea typeface="Cabin"/>
                <a:cs typeface="Cabin"/>
                <a:sym typeface="Cabin"/>
              </a:rPr>
              <a:t>family photo in front of Amy Sherald’s painting of Michelle Obama</a:t>
            </a:r>
            <a:r>
              <a:rPr lang="en" sz="2400">
                <a:solidFill>
                  <a:srgbClr val="B7B7B7"/>
                </a:solidFill>
                <a:latin typeface="Cabin"/>
                <a:ea typeface="Cabin"/>
                <a:cs typeface="Cabin"/>
                <a:sym typeface="Cabin"/>
              </a:rPr>
              <a:t>, 2022</a:t>
            </a:r>
            <a:endParaRPr b="1" sz="2400">
              <a:solidFill>
                <a:srgbClr val="FFFFFF"/>
              </a:solidFill>
              <a:latin typeface="Cabin"/>
              <a:ea typeface="Cabin"/>
              <a:cs typeface="Cabin"/>
              <a:sym typeface="Cabin"/>
            </a:endParaRPr>
          </a:p>
        </p:txBody>
      </p:sp>
      <p:pic>
        <p:nvPicPr>
          <p:cNvPr id="338" name="Google Shape;338;p61"/>
          <p:cNvPicPr preferRelativeResize="0"/>
          <p:nvPr/>
        </p:nvPicPr>
        <p:blipFill>
          <a:blip r:embed="rId3">
            <a:alphaModFix/>
          </a:blip>
          <a:stretch>
            <a:fillRect/>
          </a:stretch>
        </p:blipFill>
        <p:spPr>
          <a:xfrm>
            <a:off x="935950" y="0"/>
            <a:ext cx="7272088" cy="5903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descr="Title" id="347" name="Google Shape;347;p63"/>
          <p:cNvSpPr txBox="1"/>
          <p:nvPr/>
        </p:nvSpPr>
        <p:spPr>
          <a:xfrm>
            <a:off x="0" y="0"/>
            <a:ext cx="9144000" cy="17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People are improving so much! </a:t>
            </a:r>
            <a:r>
              <a:rPr lang="en" sz="49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348" name="Google Shape;348;p63"/>
          <p:cNvSpPr txBox="1"/>
          <p:nvPr/>
        </p:nvSpPr>
        <p:spPr>
          <a:xfrm>
            <a:off x="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ሰዎች በጣም እየተሻሻሉ ነው!</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الناس يتحسنون كثيرًا!</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 està millorant molt!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人们正在进步很多！</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مردم خیلی پیشرفت می کنند!</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लोग बहुत सुधार कर रहे हैं!</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人々はとても成長しています!</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사람들이 정말 많이 발전하고 있어요!</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Mirov pir baş dibin!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As pessoas estão melhorando muito!</a:t>
            </a:r>
            <a:endParaRPr sz="4600">
              <a:solidFill>
                <a:srgbClr val="CACACA"/>
              </a:solidFill>
              <a:latin typeface="Average"/>
              <a:ea typeface="Average"/>
              <a:cs typeface="Average"/>
              <a:sym typeface="Average"/>
            </a:endParaRPr>
          </a:p>
        </p:txBody>
      </p:sp>
      <p:sp>
        <p:nvSpPr>
          <p:cNvPr descr="Translations" id="349" name="Google Shape;349;p63"/>
          <p:cNvSpPr txBox="1"/>
          <p:nvPr/>
        </p:nvSpPr>
        <p:spPr>
          <a:xfrm>
            <a:off x="457200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ਲੋਕ ਬਹੁਤ ਸੁਧਾਰ ਕਰ ਰਹੇ ਹਨ!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настолько улучшаются!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Dadku aad bay u soo hagaagayaan!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gente está mejorando mucho!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Watu wanaboreka sana!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Napakalaki ng pag-unlad ng mga tao!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İnsanlar çok gelişiyor!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так вдосконалюються!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Mọi người đang tiến bộ rất nhiều!</a:t>
            </a:r>
            <a:endParaRPr sz="4600">
              <a:solidFill>
                <a:srgbClr val="CACACA"/>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64"/>
          <p:cNvPicPr preferRelativeResize="0"/>
          <p:nvPr/>
        </p:nvPicPr>
        <p:blipFill>
          <a:blip r:embed="rId3">
            <a:alphaModFix/>
          </a:blip>
          <a:stretch>
            <a:fillRect/>
          </a:stretch>
        </p:blipFill>
        <p:spPr>
          <a:xfrm>
            <a:off x="0" y="1333071"/>
            <a:ext cx="4572000" cy="3429857"/>
          </a:xfrm>
          <a:prstGeom prst="rect">
            <a:avLst/>
          </a:prstGeom>
          <a:noFill/>
          <a:ln>
            <a:noFill/>
          </a:ln>
        </p:spPr>
      </p:pic>
      <p:pic>
        <p:nvPicPr>
          <p:cNvPr id="355" name="Google Shape;355;p64"/>
          <p:cNvPicPr preferRelativeResize="0"/>
          <p:nvPr/>
        </p:nvPicPr>
        <p:blipFill>
          <a:blip r:embed="rId4">
            <a:alphaModFix/>
          </a:blip>
          <a:stretch>
            <a:fillRect/>
          </a:stretch>
        </p:blipFill>
        <p:spPr>
          <a:xfrm>
            <a:off x="4572000" y="0"/>
            <a:ext cx="4572000" cy="6096000"/>
          </a:xfrm>
          <a:prstGeom prst="rect">
            <a:avLst/>
          </a:prstGeom>
          <a:noFill/>
          <a:ln>
            <a:noFill/>
          </a:ln>
        </p:spPr>
      </p:pic>
      <p:sp>
        <p:nvSpPr>
          <p:cNvPr id="356" name="Google Shape;356;p64"/>
          <p:cNvSpPr txBox="1"/>
          <p:nvPr/>
        </p:nvSpPr>
        <p:spPr>
          <a:xfrm>
            <a:off x="0" y="6096000"/>
            <a:ext cx="9144000" cy="76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Taylor Sturge</a:t>
            </a:r>
            <a:r>
              <a:rPr lang="en" sz="3000">
                <a:solidFill>
                  <a:srgbClr val="888888"/>
                </a:solidFill>
                <a:latin typeface="Oswald"/>
                <a:ea typeface="Oswald"/>
                <a:cs typeface="Oswald"/>
                <a:sym typeface="Oswald"/>
              </a:rPr>
              <a:t> at Sackville High, Tuesday, September 16th</a:t>
            </a:r>
            <a:endParaRPr sz="3000">
              <a:solidFill>
                <a:srgbClr val="888888"/>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5"/>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362" name="Google Shape;362;p65"/>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363" name="Google Shape;363;p65"/>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66"/>
          <p:cNvPicPr preferRelativeResize="0"/>
          <p:nvPr/>
        </p:nvPicPr>
        <p:blipFill>
          <a:blip r:embed="rId3">
            <a:alphaModFix/>
          </a:blip>
          <a:stretch>
            <a:fillRect/>
          </a:stretch>
        </p:blipFill>
        <p:spPr>
          <a:xfrm>
            <a:off x="339725" y="0"/>
            <a:ext cx="8464550" cy="6350000"/>
          </a:xfrm>
          <a:prstGeom prst="rect">
            <a:avLst/>
          </a:prstGeom>
          <a:noFill/>
          <a:ln>
            <a:noFill/>
          </a:ln>
        </p:spPr>
      </p:pic>
      <p:sp>
        <p:nvSpPr>
          <p:cNvPr id="369" name="Google Shape;369;p66"/>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Oliver Rutherford</a:t>
            </a:r>
            <a:r>
              <a:rPr lang="en" sz="3000">
                <a:solidFill>
                  <a:srgbClr val="888888"/>
                </a:solidFill>
                <a:latin typeface="Oswald"/>
                <a:ea typeface="Oswald"/>
                <a:cs typeface="Oswald"/>
                <a:sym typeface="Oswald"/>
              </a:rPr>
              <a:t> at Citadel High, Tuesday, September 16th</a:t>
            </a:r>
            <a:endParaRPr sz="3000">
              <a:solidFill>
                <a:srgbClr val="888888"/>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67"/>
          <p:cNvPicPr preferRelativeResize="0"/>
          <p:nvPr/>
        </p:nvPicPr>
        <p:blipFill>
          <a:blip r:embed="rId3">
            <a:alphaModFix/>
          </a:blip>
          <a:stretch>
            <a:fillRect/>
          </a:stretch>
        </p:blipFill>
        <p:spPr>
          <a:xfrm>
            <a:off x="0" y="0"/>
            <a:ext cx="5143500" cy="6858000"/>
          </a:xfrm>
          <a:prstGeom prst="rect">
            <a:avLst/>
          </a:prstGeom>
          <a:noFill/>
          <a:ln>
            <a:noFill/>
          </a:ln>
        </p:spPr>
      </p:pic>
      <p:sp>
        <p:nvSpPr>
          <p:cNvPr id="375" name="Google Shape;375;p67"/>
          <p:cNvSpPr txBox="1"/>
          <p:nvPr/>
        </p:nvSpPr>
        <p:spPr>
          <a:xfrm>
            <a:off x="5143500" y="0"/>
            <a:ext cx="40005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Isaak Donahue-LeDrew</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Tuesday, September 16th</a:t>
            </a:r>
            <a:endParaRPr sz="3000">
              <a:solidFill>
                <a:srgbClr val="888888"/>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8"/>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Work-in-progress photos taken so far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Photos and goals for Drapak's section 3</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صور من العمل الجاري تم التقاطها حتى الآن</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迄今为止拍摄的正在进行中的照片</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عکس های در دست اقدام که تاکنون گرفته شده است</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अब तक ली गई कार्य-प्रगति की तस्वीरें</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현재까지 촬영된 작업 진행 사진</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Фотографии в процессе работы, сделанные на данный момент</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До сада снимљене фотографије у току</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Fotos del trabajo en progreso tomadas hasta ahora.</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Mga larawang ginagawa sa ngayon</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На даний момент зроблено незавершені фотографії</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Hình ảnh đang thực hiện được chụp cho đến nay</a:t>
            </a:r>
            <a:endParaRPr sz="1800">
              <a:solidFill>
                <a:srgbClr val="888888"/>
              </a:solidFill>
              <a:latin typeface="Average"/>
              <a:ea typeface="Average"/>
              <a:cs typeface="Average"/>
              <a:sym typeface="Average"/>
            </a:endParaRPr>
          </a:p>
        </p:txBody>
      </p:sp>
      <p:sp>
        <p:nvSpPr>
          <p:cNvPr id="381" name="Google Shape;381;p68"/>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DDDDD"/>
                </a:solidFill>
                <a:latin typeface="Average"/>
                <a:ea typeface="Average"/>
                <a:cs typeface="Average"/>
                <a:sym typeface="Average"/>
              </a:rPr>
              <a:t>Advait Abhilash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 Al Mohamad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Zi'aez Allison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Peter Azhagiri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Covenant Bassey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Matthew Bowdridge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Gabriel Carvalho Cardoso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Trey Carvery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Ken Declaro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Autumn DeGiobbi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Adella Finnamore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Margo Flynn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Kieran Forbes-Tan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Ronan Furlong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Mo Grant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Shhakti Kannan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Hala Khalaf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Jinsol Lee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Tinevimbo Makura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Mohammad Malahfji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Kit McCormack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Harrison Morash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Lam Nguyen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Bayden Noble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Zyaira Owen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Arad Ranjbar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Ryan Rice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Mila Sahmarani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Yejun Shin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Hayden Theriault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Bianca Thompson-Hill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Ayla Williams     🥺</a:t>
            </a:r>
            <a:endParaRPr>
              <a:solidFill>
                <a:srgbClr val="DDDDDD"/>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descr="Translations" id="280" name="Google Shape;280;p52"/>
          <p:cNvSpPr txBox="1"/>
          <p:nvPr/>
        </p:nvSpPr>
        <p:spPr>
          <a:xfrm>
            <a:off x="2281600" y="0"/>
            <a:ext cx="6862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rgbClr val="AAAAAA"/>
                </a:solidFill>
                <a:latin typeface="Average"/>
                <a:ea typeface="Average"/>
                <a:cs typeface="Average"/>
                <a:sym typeface="Average"/>
              </a:rPr>
              <a:t>የቁም ሥዕላችንን በብርሃን ጠረጴዛ ላይ በመሳል ስለ ጥንታዊ ቻይናውያን እና ግብፃውያን ጥበብ እየተማርን ነው።</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نحن نرسم مخططًا ضوئيًا لصورتنا على طاولة الضوء ونتعلم عن الفن الصيني والمصري القديم.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Estem dibuixant un contorn lleuger del nostre retrat sobre una taula de llum i aprenent sobre l'art antic xinès i egipci.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我们正在光桌上为我们的肖像画出轮廓，并学习古代中国和埃及艺术。</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ما یک طرح کلی از پرتره خود را روی یک میز نورانی می کشیم و در مورد هنر چینی و مصر باستان یاد می گیریم.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हम एक प्रकाश तालिका पर अपने चित्र की एक प्रकाश रूपरेखा बना रहे हैं और प्राचीन चीनी और मिस्र की कला के बारे में सीख रहे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私たちはライトテーブルに自分の肖像画の輪郭を軽く描き、古代中国とエジプトの美術について学んでいます。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우리는 가벼운 테이블 위에 초상화의 윤곽을 그리며 고대 중국과 이집트 미술에 대해 배웁니다.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Em xêzeke sivik a portreya xwe li ser maseyek sivik xêz dikin û hunera kevnar a çînî û misrî fêr dibin.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Estamos desenhando um contorno claro do nosso retrato em uma mesa de luz e aprendendo sobre a arte antiga chinesa e egípcia.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ਅਸੀਂ ਇੱਕ ਲਾਈਟ ਟੇਬਲ 'ਤੇ ਸਾਡੇ ਪੋਰਟਰੇਟ ਦੀ ਇੱਕ ਹਲਕੀ ਰੂਪਰੇਖਾ ਬਣਾ ਰਹੇ ਹਾਂ ਅਤੇ ਪ੍ਰਾਚੀਨ ਚੀਨੀ ਅਤੇ ਮਿਸਰੀ ਕਲਾ ਬਾਰੇ ਸਿੱਖ ਰਹੇ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Мы рисуем легкий контур нашего портрета на световом столе и изучаем древнекитайское и египетское искусство.</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Waxaan ku sawireynaa sawir iftiin ah oo ku saabsan sawirkayaga miiska iftiinka waxaanan baraneynaa farshaxankii hore ee Shiinaha iyo Masar.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Estamos dibujando un contorno claro de nuestro retrato en una mesa de luz y aprendiendo sobre el arte antiguo chino y egipcio.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Tunachora muhtasari mwepesi wa picha yetu kwenye jedwali jepesi na kujifunza kuhusu sanaa ya kale ya Kichina na Misri.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Gumuguhit kami ng magaan na outline ng aming portrait sa isang light table at natututo tungkol sa sinaunang sining ng Tsino at Egyptian.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Portremizin ışıklı bir masa üzerinde hafif bir taslağını çiziyoruz ve antik Çin ve Mısır sanatı hakkında bilgi ediniyoruz.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Малюємо світловий контур нашого портрета на світловому столику і знайомимося з стародавнім китайським і єгипетським мистецтвом.</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Chúng tôi đang vẽ phác thảo chân dung của mình trên bàn vẽ và tìm hiểu về nghệ thuật cổ đại Trung Quốc và Ai Cập.</a:t>
            </a:r>
            <a:endParaRPr sz="1300">
              <a:solidFill>
                <a:srgbClr val="CACACA"/>
              </a:solidFill>
              <a:latin typeface="Average"/>
              <a:ea typeface="Average"/>
              <a:cs typeface="Average"/>
              <a:sym typeface="Average"/>
            </a:endParaRPr>
          </a:p>
        </p:txBody>
      </p:sp>
      <p:sp>
        <p:nvSpPr>
          <p:cNvPr id="281" name="Google Shape;281;p52"/>
          <p:cNvSpPr txBox="1"/>
          <p:nvPr/>
        </p:nvSpPr>
        <p:spPr>
          <a:xfrm>
            <a:off x="-775" y="0"/>
            <a:ext cx="2278800" cy="109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282" name="Google Shape;282;p52"/>
          <p:cNvPicPr preferRelativeResize="0"/>
          <p:nvPr/>
        </p:nvPicPr>
        <p:blipFill>
          <a:blip r:embed="rId3">
            <a:alphaModFix/>
          </a:blip>
          <a:stretch>
            <a:fillRect/>
          </a:stretch>
        </p:blipFill>
        <p:spPr>
          <a:xfrm>
            <a:off x="-4400" y="1097399"/>
            <a:ext cx="2286000" cy="3337560"/>
          </a:xfrm>
          <a:prstGeom prst="rect">
            <a:avLst/>
          </a:prstGeom>
          <a:noFill/>
          <a:ln>
            <a:noFill/>
          </a:ln>
        </p:spPr>
      </p:pic>
      <p:sp>
        <p:nvSpPr>
          <p:cNvPr id="283" name="Google Shape;283;p52"/>
          <p:cNvSpPr txBox="1"/>
          <p:nvPr/>
        </p:nvSpPr>
        <p:spPr>
          <a:xfrm>
            <a:off x="-4400" y="4434950"/>
            <a:ext cx="2286000" cy="2423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50">
                <a:solidFill>
                  <a:srgbClr val="CACACA"/>
                </a:solidFill>
                <a:latin typeface="Average"/>
                <a:ea typeface="Average"/>
                <a:cs typeface="Average"/>
                <a:sym typeface="Average"/>
              </a:rPr>
              <a:t>We are going to</a:t>
            </a:r>
            <a:r>
              <a:rPr b="1" lang="en" sz="1550">
                <a:solidFill>
                  <a:srgbClr val="FFFFFF"/>
                </a:solidFill>
                <a:latin typeface="Average"/>
                <a:ea typeface="Average"/>
                <a:cs typeface="Average"/>
                <a:sym typeface="Average"/>
              </a:rPr>
              <a:t> start our portrait</a:t>
            </a:r>
            <a:r>
              <a:rPr lang="en" sz="1550">
                <a:solidFill>
                  <a:srgbClr val="CACACA"/>
                </a:solidFill>
                <a:latin typeface="Average"/>
                <a:ea typeface="Average"/>
                <a:cs typeface="Average"/>
                <a:sym typeface="Average"/>
              </a:rPr>
              <a:t> project, beginning with creating a very </a:t>
            </a:r>
            <a:r>
              <a:rPr b="1" lang="en" sz="1550">
                <a:solidFill>
                  <a:srgbClr val="FFFFFF"/>
                </a:solidFill>
                <a:latin typeface="Average"/>
                <a:ea typeface="Average"/>
                <a:cs typeface="Average"/>
                <a:sym typeface="Average"/>
              </a:rPr>
              <a:t>light outline</a:t>
            </a:r>
            <a:r>
              <a:rPr lang="en" sz="1550">
                <a:solidFill>
                  <a:srgbClr val="CACACA"/>
                </a:solidFill>
                <a:latin typeface="Average"/>
                <a:ea typeface="Average"/>
                <a:cs typeface="Average"/>
                <a:sym typeface="Average"/>
              </a:rPr>
              <a:t> of the basic shapes using a </a:t>
            </a:r>
            <a:r>
              <a:rPr b="1" lang="en" sz="1550">
                <a:solidFill>
                  <a:srgbClr val="FFFFFF"/>
                </a:solidFill>
                <a:latin typeface="Average"/>
                <a:ea typeface="Average"/>
                <a:cs typeface="Average"/>
                <a:sym typeface="Average"/>
              </a:rPr>
              <a:t>light table</a:t>
            </a:r>
            <a:r>
              <a:rPr lang="en" sz="1550">
                <a:solidFill>
                  <a:srgbClr val="CACACA"/>
                </a:solidFill>
                <a:latin typeface="Average"/>
                <a:ea typeface="Average"/>
                <a:cs typeface="Average"/>
                <a:sym typeface="Average"/>
              </a:rPr>
              <a:t>. We are also learning about ancient Chinese and Egyptian art.</a:t>
            </a:r>
            <a:endParaRPr sz="155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9" name="Shape 389"/>
        <p:cNvGrpSpPr/>
        <p:nvPr/>
      </p:nvGrpSpPr>
      <p:grpSpPr>
        <a:xfrm>
          <a:off x="0" y="0"/>
          <a:ext cx="0" cy="0"/>
          <a:chOff x="0" y="0"/>
          <a:chExt cx="0" cy="0"/>
        </a:xfrm>
      </p:grpSpPr>
      <p:sp>
        <p:nvSpPr>
          <p:cNvPr descr="Title" id="390" name="Google Shape;390;p70"/>
          <p:cNvSpPr txBox="1"/>
          <p:nvPr/>
        </p:nvSpPr>
        <p:spPr>
          <a:xfrm>
            <a:off x="0" y="0"/>
            <a:ext cx="9144000" cy="183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EVERYONE </a:t>
            </a:r>
            <a:r>
              <a:rPr lang="en" sz="4800">
                <a:solidFill>
                  <a:srgbClr val="FFFFFF"/>
                </a:solidFill>
                <a:latin typeface="Oswald"/>
                <a:ea typeface="Oswald"/>
                <a:cs typeface="Oswald"/>
                <a:sym typeface="Oswald"/>
              </a:rPr>
              <a:t>should be working on their good copy today</a:t>
            </a:r>
            <a:endParaRPr sz="1500">
              <a:solidFill>
                <a:srgbClr val="AAAAAA"/>
              </a:solidFill>
              <a:latin typeface="Average"/>
              <a:ea typeface="Average"/>
              <a:cs typeface="Average"/>
              <a:sym typeface="Average"/>
            </a:endParaRPr>
          </a:p>
        </p:txBody>
      </p:sp>
      <p:sp>
        <p:nvSpPr>
          <p:cNvPr descr="Translations" id="391" name="Google Shape;391;p70"/>
          <p:cNvSpPr txBox="1"/>
          <p:nvPr/>
        </p:nvSpPr>
        <p:spPr>
          <a:xfrm>
            <a:off x="0" y="1833600"/>
            <a:ext cx="9144000" cy="50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ዛሬ ሁሉም ሰው ጥሩ ቅጂውን እየሰራ መሆን አለበት።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يجب على الجميع العمل على نسختهم الجيدة اليوم</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TOTS haurien d'estar treballant en la seva bona còpia avui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今天每个人都应该努力做好自己的文案</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امروز همه باید روی نسخه خوب خود کار کنند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आज हर किसी को अपनी अच्छी कॉपी पर काम करना चाहिए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誰もが今日、良いコピーを作成する必要があります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오늘은 모두가 좋은 사본을 작업해야 합니다.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Divê her kes îro li ser kopiya xwe ya baş bixebite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TODOS deveriam estar trabalhando em sua boa cópia hoje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ਅੱਜ ਹਰ ਕਿਸੇ ਨੂੰ ਆਪਣੀ ਚੰਗੀ ਕਾਪੀ 'ਤੇ ਕੰਮ ਕਰਨਾ ਚਾਹੀਦਾ 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Сегодня ВСЕМ следует работать над своим хорошим текстом.</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Qof kastaa waa inuu ka shaqeeyaa nuqulkiisa wanaagsan maanta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TODOS deberían estar trabajando en su buena copia hoy</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KILA MTU anapaswa kufanyia kazi nakala yake nzuri leo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LAHAT ay dapat na gumagawa ng kanilang magandang kopya ngayon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HERKES bugün iyi kopyası üzerinde çalışmalı</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Сьогодні КОЖЕН має попрацювати над своїм гарним примірником</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MỌI NGƯỜI nên làm việc trên bản sao tốt của họ ngày hôm nay</a:t>
            </a:r>
            <a:endParaRPr sz="2400">
              <a:solidFill>
                <a:srgbClr val="CACACA"/>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descr="Translations" id="396" name="Google Shape;396;p71"/>
          <p:cNvSpPr txBox="1"/>
          <p:nvPr/>
        </p:nvSpPr>
        <p:spPr>
          <a:xfrm>
            <a:off x="0" y="0"/>
            <a:ext cx="3668700" cy="3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These people still need to </a:t>
            </a:r>
            <a:r>
              <a:rPr lang="en" sz="3600">
                <a:solidFill>
                  <a:srgbClr val="00FF00"/>
                </a:solidFill>
                <a:latin typeface="Oswald"/>
                <a:ea typeface="Oswald"/>
                <a:cs typeface="Oswald"/>
                <a:sym typeface="Oswald"/>
              </a:rPr>
              <a:t>accept their invitation</a:t>
            </a:r>
            <a:r>
              <a:rPr lang="en" sz="3600">
                <a:solidFill>
                  <a:srgbClr val="FFFFFF"/>
                </a:solidFill>
                <a:latin typeface="Oswald"/>
                <a:ea typeface="Oswald"/>
                <a:cs typeface="Oswald"/>
                <a:sym typeface="Oswald"/>
              </a:rPr>
              <a:t> to the google classroom for art</a:t>
            </a:r>
            <a:endParaRPr sz="3600">
              <a:solidFill>
                <a:srgbClr val="FFFFFF"/>
              </a:solidFill>
              <a:latin typeface="Oswald"/>
              <a:ea typeface="Oswald"/>
              <a:cs typeface="Oswald"/>
              <a:sym typeface="Oswald"/>
            </a:endParaRPr>
          </a:p>
        </p:txBody>
      </p:sp>
      <p:sp>
        <p:nvSpPr>
          <p:cNvPr descr="Translations" id="397" name="Google Shape;397;p71"/>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ሰዎች አሁንም የጉግል ክፍል ለስነጥበብ ግብዣቸውን መቀበል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لا يزال يتعين على هؤلاء الأشخاص قبول دعوتهم إلى الفصول الدراسية في Google للفن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Aquestes persones encara han d'acceptar la seva invitació a l'aula de Google d'art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这些人仍然需要接受谷歌艺术课堂的邀请</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افراد هنوز باید دعوت خود را به کلاس درس google برای هنر بپذیرند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लोगों को अभी भी कला के लिए गूगल कक्षा में अपने निमंत्रण को स्वीकार करने की आवश्यकता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これらの人々は、Google Classroom for Artへの招待を受け入れる必要があります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사람들은 여전히 예술을 위한 Google 교실 초대를 수락해야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Ev mirov hîn jî hewce ne ku vexwendina wan ji bo hunerê pola google-ê qebûl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Essas pessoas ainda precisam aceitar o convite para a sala de aula do Google para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ਇਹਨਾਂ ਲੋਕਾਂ ਨੂੰ ਅਜੇ ਵੀ ਕਲਾ ਲਈ ਗੂਗਲ ਕਲਾਸਰੂਮ ਵਿੱਚ ਉਹਨਾਂ ਦੇ ਸੱਦੇ ਨੂੰ ਸਵੀਕਾਰ ਕਰਨ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Этим людям все еще нужно принять приглашение в Google Classroom по искусству.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Dadkani waxay weli u baahan yihiin inay aqbalaan martiqaadkooda fasalka google ee farshaxanka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Estas personas aún necesitan aceptar su invitación al aula de Google para 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hawa bado wanahitaji kukubali mwaliko wao kwenye darasa la google kwa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Kailangan pa ring tanggapin ng mga taong ito ang kanilang imbitasyon sa google classroom para sa sining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kişilerin sanat için Google Classroom'a davetlerini kabul etmeleri gerekiyor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Ці люди все ще мають прийняти запрошення до гугл-класу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người này vẫn cần phải chấp nhận lời mời tham gia lớp học nghệ thuật trên Google</a:t>
            </a:r>
            <a:endParaRPr sz="1700">
              <a:solidFill>
                <a:srgbClr val="CACACA"/>
              </a:solidFill>
              <a:latin typeface="Average"/>
              <a:ea typeface="Average"/>
              <a:cs typeface="Average"/>
              <a:sym typeface="Average"/>
            </a:endParaRPr>
          </a:p>
        </p:txBody>
      </p:sp>
      <p:sp>
        <p:nvSpPr>
          <p:cNvPr id="398" name="Google Shape;398;p71"/>
          <p:cNvSpPr txBox="1"/>
          <p:nvPr/>
        </p:nvSpPr>
        <p:spPr>
          <a:xfrm>
            <a:off x="0" y="3202500"/>
            <a:ext cx="1833300" cy="36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Anton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Bianca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Emily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Hala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Hazel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Jathniel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Jenine</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Jinsol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Jurni</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Ken</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Keona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Lochie</a:t>
            </a:r>
            <a:endParaRPr b="1" sz="1800">
              <a:solidFill>
                <a:srgbClr val="FFFFFF"/>
              </a:solidFill>
              <a:latin typeface="Average"/>
              <a:ea typeface="Average"/>
              <a:cs typeface="Average"/>
              <a:sym typeface="Average"/>
            </a:endParaRPr>
          </a:p>
        </p:txBody>
      </p:sp>
      <p:sp>
        <p:nvSpPr>
          <p:cNvPr id="399" name="Google Shape;399;p71"/>
          <p:cNvSpPr txBox="1"/>
          <p:nvPr/>
        </p:nvSpPr>
        <p:spPr>
          <a:xfrm>
            <a:off x="1833300" y="3202500"/>
            <a:ext cx="1833300" cy="36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Lucas</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Matt L</a:t>
            </a:r>
            <a:endParaRPr b="1" sz="1800" strike="sngStrike">
              <a:solidFill>
                <a:srgbClr val="999999"/>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Mehe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Melody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Mir</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a:solidFill>
                  <a:srgbClr val="FFFFFF"/>
                </a:solidFill>
                <a:latin typeface="Average"/>
                <a:ea typeface="Average"/>
                <a:cs typeface="Average"/>
                <a:sym typeface="Average"/>
              </a:rPr>
              <a:t>Mohammad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 Al M</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Patsoon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Ronan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Ryan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Trey</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Zi'aez</a:t>
            </a:r>
            <a:endParaRPr b="1" sz="1800">
              <a:solidFill>
                <a:srgbClr val="FFFFFF"/>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descr="Translations" id="404" name="Google Shape;404;p72"/>
          <p:cNvSpPr txBox="1"/>
          <p:nvPr/>
        </p:nvSpPr>
        <p:spPr>
          <a:xfrm>
            <a:off x="0" y="0"/>
            <a:ext cx="4572000" cy="182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 still need photos from</a:t>
            </a:r>
            <a:endParaRPr sz="4800">
              <a:solidFill>
                <a:srgbClr val="FFFFFF"/>
              </a:solidFill>
              <a:latin typeface="Oswald"/>
              <a:ea typeface="Oswald"/>
              <a:cs typeface="Oswald"/>
              <a:sym typeface="Oswald"/>
            </a:endParaRPr>
          </a:p>
        </p:txBody>
      </p:sp>
      <p:sp>
        <p:nvSpPr>
          <p:cNvPr descr="Translations" id="405" name="Google Shape;405;p72"/>
          <p:cNvSpPr txBox="1"/>
          <p:nvPr/>
        </p:nvSpPr>
        <p:spPr>
          <a:xfrm>
            <a:off x="0" y="1828800"/>
            <a:ext cx="4572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አሁንም ፎቶዎች እንፈልጋለን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مازلنا بحاجة إلى صور من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Encara necessitem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我们仍然需要照片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 هنوز به عکس 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हमें अभी भी फ़ोटो चाहिए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まだ写真が必要です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우리는 아직도 사진이 필요합니다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hîn jî hewceyê wêneyên 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Ainda precisamos de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ਸਾਨੂੰ ਅਜੇ ਵੀ ਫੋਟੋਆਂ ਦੀ ਲੋੜ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все еще нужны фотографии из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Waxaan wali u baahanahay sawirro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Todavía necesitamos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Bado tunahitaji picha kutoka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Kailangan pa namin ng mga larawan mula 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Hala fotoğraflara ihtiyacımız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ще потрібні фотографії 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Chúng tôi vẫn cần ảnh từ</a:t>
            </a:r>
            <a:endParaRPr sz="1800">
              <a:solidFill>
                <a:schemeClr val="accent3"/>
              </a:solidFill>
              <a:latin typeface="Average"/>
              <a:ea typeface="Average"/>
              <a:cs typeface="Average"/>
              <a:sym typeface="Average"/>
            </a:endParaRPr>
          </a:p>
        </p:txBody>
      </p:sp>
      <p:sp>
        <p:nvSpPr>
          <p:cNvPr id="406" name="Google Shape;406;p72"/>
          <p:cNvSpPr txBox="1"/>
          <p:nvPr/>
        </p:nvSpPr>
        <p:spPr>
          <a:xfrm>
            <a:off x="45720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D block</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Advait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Malak</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Zi'aez</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Peter</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Covenant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Matthew</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Gabriel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Trey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Ken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Autumn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Adella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Margo</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Kieran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Ronan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Mo</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Shhakti **</a:t>
            </a:r>
            <a:endParaRPr b="1" sz="2000">
              <a:solidFill>
                <a:srgbClr val="CACACA"/>
              </a:solidFill>
              <a:latin typeface="Average"/>
              <a:ea typeface="Average"/>
              <a:cs typeface="Average"/>
              <a:sym typeface="Average"/>
            </a:endParaRPr>
          </a:p>
        </p:txBody>
      </p:sp>
      <p:sp>
        <p:nvSpPr>
          <p:cNvPr id="407" name="Google Shape;407;p72"/>
          <p:cNvSpPr txBox="1"/>
          <p:nvPr/>
        </p:nvSpPr>
        <p:spPr>
          <a:xfrm>
            <a:off x="68508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 </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Hala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Jinsol **</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Tinevimbo</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Mohammad **</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Kit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Harrison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Lam</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Bayden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Zyaira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Arad</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Ryan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Mila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Yejun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Hayden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Bianca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Ayla</a:t>
            </a:r>
            <a:endParaRPr b="1" sz="2000">
              <a:solidFill>
                <a:srgbClr val="CACACA"/>
              </a:solidFill>
              <a:latin typeface="Average"/>
              <a:ea typeface="Average"/>
              <a:cs typeface="Average"/>
              <a:sym typeface="Averag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descr="Title" id="412" name="Google Shape;412;p73"/>
          <p:cNvSpPr txBox="1"/>
          <p:nvPr/>
        </p:nvSpPr>
        <p:spPr>
          <a:xfrm>
            <a:off x="0" y="0"/>
            <a:ext cx="9144000" cy="183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If you need more practice, you can keep practicing for the first half of class. </a:t>
            </a:r>
            <a:endParaRPr>
              <a:solidFill>
                <a:srgbClr val="AAAAAA"/>
              </a:solidFill>
              <a:latin typeface="Average"/>
              <a:ea typeface="Average"/>
              <a:cs typeface="Average"/>
              <a:sym typeface="Average"/>
            </a:endParaRPr>
          </a:p>
        </p:txBody>
      </p:sp>
      <p:sp>
        <p:nvSpPr>
          <p:cNvPr descr="Translations" id="413" name="Google Shape;413;p73"/>
          <p:cNvSpPr txBox="1"/>
          <p:nvPr/>
        </p:nvSpPr>
        <p:spPr>
          <a:xfrm>
            <a:off x="0" y="1833600"/>
            <a:ext cx="9144000" cy="50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ተጨማሪ ልምምድ ከፈለጉ, ለክፍሉ የመጀመሪያ አጋማሽ ልምምድዎን መቀጠል ይችላሉ.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إذا كنت بحاجة إلى مزيد من التدريب، يمكنك الاستمرار في التدريب خلال النصف الأول من الفصل.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necessiteu més pràctica, podeu seguir practicant durant la primera meitat de classe.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如果您需要更多练习，您可以在课程的前半部分继续练习。</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به تمرین بیشتری نیاز دارید، می توانید تا نیمه اول کلاس به تمرین ادامه دهید.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अधिक अभ्यास की आवश्यकता है, तो आप कक्षा के पहले भाग तक अभ्यास जारी रख सकते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さらに練習が必要な場合は、授業の前半で練習を続けることができます。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연습이 더 필요하면 수업 전반부까지 계속 연습할 수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Heke hûn bêtir pratîkê hewce ne, hûn dikarin ji bo nîvê yekem a polê pratîkê bidomînin.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precisar de mais prática, você pode continuar praticando na primeira metade da aula.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ਤੁਹਾਨੂੰ ਵਧੇਰੇ ਅਭਿਆਸ ਦੀ ਲੋੜ ਹੈ, ਤਾਂ ਤੁਸੀਂ ਕਲਾਸ ਦੇ ਪਹਿਲੇ ਅੱਧ ਤੱਕ ਅਭਿਆਸ ਜਾਰੀ ਰੱਖ ਸਕਦੇ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вам нужно больше практики, вы можете продолжить заниматься в течение первой половины занятия.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Haddii aad u baahan tahay tababar dheeraad ah, waxaad sii wadi kartaa tababarka qaybta hore ee fasalka.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necesitas más práctica, puedes seguir practicando durante la primera mitad de la clase.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Ikiwa unahitaji mazoezi zaidi, unaweza kuendelea kufanya mazoezi kwa nusu ya kwanza ya darasa.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Kung kailangan mo ng higit pang pagsasanay, maaari kang magpatuloy sa pagsasanay para sa unang kalahati ng klase.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Daha fazla pratiğe ihtiyacınız varsa, dersin ilk yarısında pratik yapmaya devam edebilirsiniz.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вам потрібно більше практики, ви можете продовжувати практику протягом першої половини уроку.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Nếu bạn cần luyện tập thêm, bạn có thể tiếp tục luyện tập trong nửa đầu của lớp học.</a:t>
            </a:r>
            <a:endParaRPr sz="2000">
              <a:solidFill>
                <a:srgbClr val="CACACA"/>
              </a:solidFill>
              <a:latin typeface="Average"/>
              <a:ea typeface="Average"/>
              <a:cs typeface="Average"/>
              <a:sym typeface="Averag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1" name="Shape 421"/>
        <p:cNvGrpSpPr/>
        <p:nvPr/>
      </p:nvGrpSpPr>
      <p:grpSpPr>
        <a:xfrm>
          <a:off x="0" y="0"/>
          <a:ext cx="0" cy="0"/>
          <a:chOff x="0" y="0"/>
          <a:chExt cx="0" cy="0"/>
        </a:xfrm>
      </p:grpSpPr>
      <p:sp>
        <p:nvSpPr>
          <p:cNvPr id="422" name="Google Shape;422;p75"/>
          <p:cNvSpPr txBox="1"/>
          <p:nvPr/>
        </p:nvSpPr>
        <p:spPr>
          <a:xfrm>
            <a:off x="0" y="0"/>
            <a:ext cx="4113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a:t>
            </a:r>
            <a:endParaRPr sz="7200">
              <a:solidFill>
                <a:srgbClr val="FFFFFF"/>
              </a:solidFill>
              <a:latin typeface="Oswald"/>
              <a:ea typeface="Oswald"/>
              <a:cs typeface="Oswald"/>
              <a:sym typeface="Oswald"/>
            </a:endParaRPr>
          </a:p>
          <a:p>
            <a:pPr indent="0" lvl="0" marL="0" rtl="0" algn="ctr">
              <a:spcBef>
                <a:spcPts val="0"/>
              </a:spcBef>
              <a:spcAft>
                <a:spcPts val="0"/>
              </a:spcAft>
              <a:buNone/>
            </a:pPr>
            <a:r>
              <a:t/>
            </a:r>
            <a:endParaRPr sz="4600">
              <a:solidFill>
                <a:srgbClr val="FFFFFF"/>
              </a:solidFill>
              <a:latin typeface="Oswald"/>
              <a:ea typeface="Oswald"/>
              <a:cs typeface="Oswald"/>
              <a:sym typeface="Oswald"/>
            </a:endParaRPr>
          </a:p>
          <a:p>
            <a:pPr indent="0" lvl="0" marL="0" rtl="0" algn="ctr">
              <a:spcBef>
                <a:spcPts val="0"/>
              </a:spcBef>
              <a:spcAft>
                <a:spcPts val="0"/>
              </a:spcAft>
              <a:buNone/>
            </a:pPr>
            <a:r>
              <a:rPr lang="en" sz="4600">
                <a:solidFill>
                  <a:srgbClr val="FFFFFF"/>
                </a:solidFill>
                <a:latin typeface="Oswald"/>
                <a:ea typeface="Oswald"/>
                <a:cs typeface="Oswald"/>
                <a:sym typeface="Oswald"/>
              </a:rPr>
              <a:t>Take photographs of your portrait at the </a:t>
            </a:r>
            <a:r>
              <a:rPr lang="en" sz="4600">
                <a:solidFill>
                  <a:srgbClr val="00FF00"/>
                </a:solidFill>
                <a:latin typeface="Oswald"/>
                <a:ea typeface="Oswald"/>
                <a:cs typeface="Oswald"/>
                <a:sym typeface="Oswald"/>
              </a:rPr>
              <a:t>end of each day</a:t>
            </a:r>
            <a:r>
              <a:rPr lang="en" sz="4600">
                <a:solidFill>
                  <a:srgbClr val="FFFFFF"/>
                </a:solidFill>
                <a:latin typeface="Oswald"/>
                <a:ea typeface="Oswald"/>
                <a:cs typeface="Oswald"/>
                <a:sym typeface="Oswald"/>
              </a:rPr>
              <a:t>, even if it is a private one</a:t>
            </a:r>
            <a:endParaRPr sz="4400">
              <a:solidFill>
                <a:srgbClr val="FFFFFF"/>
              </a:solidFill>
              <a:latin typeface="Oswald"/>
              <a:ea typeface="Oswald"/>
              <a:cs typeface="Oswald"/>
              <a:sym typeface="Oswald"/>
            </a:endParaRPr>
          </a:p>
        </p:txBody>
      </p:sp>
      <p:sp>
        <p:nvSpPr>
          <p:cNvPr descr="Translations" id="423" name="Google Shape;423;p75"/>
          <p:cNvSpPr txBox="1"/>
          <p:nvPr/>
        </p:nvSpPr>
        <p:spPr>
          <a:xfrm>
            <a:off x="4113000" y="50"/>
            <a:ext cx="5031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በክፍል መጨረሻ ላይ የቁም ምስልዎን ያንሱ፣ ለእርስዎ ብቻም ቢሆን።</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التقط صورة لصورتك الشخصية في نهاية الفصل الدراسي، حتى لو كانت لنفسك فقط.</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Fes una foto del teu retrat al final de la classe, fins i tot només per a tu.</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在课程结束时拍一张你的肖像照，哪怕只为你一个人。</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از پرتره خود در پایان کلاس عکس بگیرید، حتی فقط برای شما.</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कक्षा के अंत में अपने चित्र की एक तस्वीर लें, भले ही सिर्फ अपने लिए ही क्यों न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クラスの最後に、自分だけのためにでも、自分のポートレート写真を撮ってください。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수업이 끝나면 당신만을 위한 사진도 찍어보세요.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 dawiya polê de wêneyek portreya xwe bikişînin, tewra tenê ji bo we.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Tire uma foto do seu retrato no final da aula, mesmo que seja só para você.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ਕਲਾਸ ਦੇ ਅੰਤ ਵਿੱਚ ਆਪਣੇ ਪੋਰਟਰੇਟ ਦੀ ਇੱਕ ਫੋਟੋ ਲਓ, ਇੱਥੋਂ ਤੱਕ ਕਿ ਸਿਰਫ਼ ਤੁਹਾਡੇ ਲਈ।</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Сфотографируйте свой портрет в конце занятия, пусть даже только для себя.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Sawir ka qaad sawirkaaga dhamaadka fasalka, xitaa adiga kaliya.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Toma una foto de tu retrato al final de la clase, aunque sea sólo para ti.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Piga picha ya picha yako mwishoni mwa darasa, hata kwa ajili yako tu.</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Kumuha ng larawan ng iyong portrait sa pagtatapos ng klase, kahit na para lang sa iyo.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Dersin sonunda, sadece kendinize ait olsa bile, portrenizin bir fotoğrafını çekin.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Сфотографуйте свій портрет в кінці уроку, навіть для вас.</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Chụp ảnh chân dung của bạn vào cuối buổi học, dù chỉ là ảnh riêng của bạn.</a:t>
            </a:r>
            <a:endParaRPr sz="1200">
              <a:solidFill>
                <a:srgbClr val="AAAAAA"/>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descr="Translations" id="428" name="Google Shape;428;p76"/>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የስራዎን ፎቶ እንዲያነሳ አስተማሪዎን ይጠይቁ</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اطلب من معلمك أن يلتقط صورة لعملك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Demana al teu professor que faci una foto del teu treball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让你的老师给你的作品拍照</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معلم خود بخواهید از کار شما عکس بگیرد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शिक्षक से अपने काम की तस्वीर लेने के लिए कहें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先生にあなたの作品の写真を撮ってもらいましょう</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선생님께 당신의 작품 사진을 찍어달라고 부탁하세요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mamosteyê xwe bipirsin ku wêneyek xebata we bigire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Peça ao seu professor para tirar uma foto do seu trabalho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ਅਧਿਆਪਕ ਨੂੰ ਆਪਣੇ ਕੰਮ ਦੀ ਫੋਟੋ ਲੈਣ ਲਈ ਕਹੋ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Попросите учителя сфотографировать вашу работу.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Weydii macalinkaaga inuu sawir ka qaado shaqadaada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Pídele a tu profesor que tome una foto de tu trabajo.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Mwambie mwalimu wako apige picha ya kazi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Hilingin sa iyong guro na kumuha ng larawan ng iyong gawa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Öğretmeninizden çalışmanızın fotoğrafını çekmesini isteyin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Попросіть вчителя сфотографувати вашу роботу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Yêu cầu giáo viên chụp ảnh bài làm của bạn</a:t>
            </a:r>
            <a:endParaRPr sz="1550">
              <a:solidFill>
                <a:srgbClr val="AAAAAA"/>
              </a:solidFill>
              <a:latin typeface="Average"/>
              <a:ea typeface="Average"/>
              <a:cs typeface="Average"/>
              <a:sym typeface="Average"/>
            </a:endParaRPr>
          </a:p>
        </p:txBody>
      </p:sp>
      <p:pic>
        <p:nvPicPr>
          <p:cNvPr id="429" name="Google Shape;429;p76"/>
          <p:cNvPicPr preferRelativeResize="0"/>
          <p:nvPr/>
        </p:nvPicPr>
        <p:blipFill>
          <a:blip r:embed="rId3">
            <a:alphaModFix/>
          </a:blip>
          <a:stretch>
            <a:fillRect/>
          </a:stretch>
        </p:blipFill>
        <p:spPr>
          <a:xfrm>
            <a:off x="199113" y="1292999"/>
            <a:ext cx="4173769" cy="5565000"/>
          </a:xfrm>
          <a:prstGeom prst="rect">
            <a:avLst/>
          </a:prstGeom>
          <a:noFill/>
          <a:ln>
            <a:noFill/>
          </a:ln>
        </p:spPr>
      </p:pic>
      <p:sp>
        <p:nvSpPr>
          <p:cNvPr id="430" name="Google Shape;430;p76"/>
          <p:cNvSpPr txBox="1"/>
          <p:nvPr/>
        </p:nvSpPr>
        <p:spPr>
          <a:xfrm>
            <a:off x="0" y="0"/>
            <a:ext cx="4572000" cy="12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Ask your teacher to take a photo of your work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4" name="Shape 434"/>
        <p:cNvGrpSpPr/>
        <p:nvPr/>
      </p:nvGrpSpPr>
      <p:grpSpPr>
        <a:xfrm>
          <a:off x="0" y="0"/>
          <a:ext cx="0" cy="0"/>
          <a:chOff x="0" y="0"/>
          <a:chExt cx="0" cy="0"/>
        </a:xfrm>
      </p:grpSpPr>
      <p:pic>
        <p:nvPicPr>
          <p:cNvPr id="435" name="Google Shape;435;p77"/>
          <p:cNvPicPr preferRelativeResize="0"/>
          <p:nvPr/>
        </p:nvPicPr>
        <p:blipFill>
          <a:blip r:embed="rId3">
            <a:alphaModFix/>
          </a:blip>
          <a:stretch>
            <a:fillRect/>
          </a:stretch>
        </p:blipFill>
        <p:spPr>
          <a:xfrm>
            <a:off x="6260222" y="703150"/>
            <a:ext cx="2777540" cy="6040901"/>
          </a:xfrm>
          <a:prstGeom prst="rect">
            <a:avLst/>
          </a:prstGeom>
          <a:noFill/>
          <a:ln cap="flat" cmpd="sng" w="9525">
            <a:solidFill>
              <a:srgbClr val="FFFFFF"/>
            </a:solidFill>
            <a:prstDash val="solid"/>
            <a:round/>
            <a:headEnd len="sm" w="sm" type="none"/>
            <a:tailEnd len="sm" w="sm" type="none"/>
          </a:ln>
        </p:spPr>
      </p:pic>
      <p:sp>
        <p:nvSpPr>
          <p:cNvPr descr="All text" id="436" name="Google Shape;436;p77"/>
          <p:cNvSpPr txBox="1"/>
          <p:nvPr/>
        </p:nvSpPr>
        <p:spPr>
          <a:xfrm>
            <a:off x="0" y="0"/>
            <a:ext cx="9144000" cy="70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Uploading a photo to your gallery</a:t>
            </a:r>
            <a:endParaRPr sz="3000">
              <a:solidFill>
                <a:srgbClr val="FFFFFF"/>
              </a:solidFill>
              <a:latin typeface="Oswald"/>
              <a:ea typeface="Oswald"/>
              <a:cs typeface="Oswald"/>
              <a:sym typeface="Oswald"/>
            </a:endParaRPr>
          </a:p>
        </p:txBody>
      </p:sp>
      <p:grpSp>
        <p:nvGrpSpPr>
          <p:cNvPr id="437" name="Google Shape;437;p77"/>
          <p:cNvGrpSpPr/>
          <p:nvPr/>
        </p:nvGrpSpPr>
        <p:grpSpPr>
          <a:xfrm>
            <a:off x="106237" y="703150"/>
            <a:ext cx="2790925" cy="6035564"/>
            <a:chOff x="258638" y="703150"/>
            <a:chExt cx="2790925" cy="6035564"/>
          </a:xfrm>
        </p:grpSpPr>
        <p:pic>
          <p:nvPicPr>
            <p:cNvPr id="438" name="Google Shape;438;p77"/>
            <p:cNvPicPr preferRelativeResize="0"/>
            <p:nvPr/>
          </p:nvPicPr>
          <p:blipFill>
            <a:blip r:embed="rId4">
              <a:alphaModFix/>
            </a:blip>
            <a:stretch>
              <a:fillRect/>
            </a:stretch>
          </p:blipFill>
          <p:spPr>
            <a:xfrm>
              <a:off x="258637" y="703150"/>
              <a:ext cx="2790925" cy="6035564"/>
            </a:xfrm>
            <a:prstGeom prst="rect">
              <a:avLst/>
            </a:prstGeom>
            <a:noFill/>
            <a:ln cap="flat" cmpd="sng" w="9525">
              <a:solidFill>
                <a:srgbClr val="FFFFFF"/>
              </a:solidFill>
              <a:prstDash val="solid"/>
              <a:round/>
              <a:headEnd len="sm" w="sm" type="none"/>
              <a:tailEnd len="sm" w="sm" type="none"/>
            </a:ln>
          </p:spPr>
        </p:pic>
        <p:sp>
          <p:nvSpPr>
            <p:cNvPr id="439" name="Google Shape;439;p77"/>
            <p:cNvSpPr/>
            <p:nvPr/>
          </p:nvSpPr>
          <p:spPr>
            <a:xfrm>
              <a:off x="495483" y="3955263"/>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grpSp>
        <p:nvGrpSpPr>
          <p:cNvPr id="440" name="Google Shape;440;p77"/>
          <p:cNvGrpSpPr/>
          <p:nvPr/>
        </p:nvGrpSpPr>
        <p:grpSpPr>
          <a:xfrm>
            <a:off x="3189925" y="703150"/>
            <a:ext cx="2777525" cy="6035563"/>
            <a:chOff x="3189925" y="703150"/>
            <a:chExt cx="2777525" cy="6035563"/>
          </a:xfrm>
        </p:grpSpPr>
        <p:pic>
          <p:nvPicPr>
            <p:cNvPr id="441" name="Google Shape;441;p77"/>
            <p:cNvPicPr preferRelativeResize="0"/>
            <p:nvPr/>
          </p:nvPicPr>
          <p:blipFill>
            <a:blip r:embed="rId5">
              <a:alphaModFix/>
            </a:blip>
            <a:stretch>
              <a:fillRect/>
            </a:stretch>
          </p:blipFill>
          <p:spPr>
            <a:xfrm>
              <a:off x="3189925" y="703150"/>
              <a:ext cx="2777525" cy="6035563"/>
            </a:xfrm>
            <a:prstGeom prst="rect">
              <a:avLst/>
            </a:prstGeom>
            <a:noFill/>
            <a:ln cap="flat" cmpd="sng" w="9525">
              <a:solidFill>
                <a:srgbClr val="FFFFFF"/>
              </a:solidFill>
              <a:prstDash val="solid"/>
              <a:round/>
              <a:headEnd len="sm" w="sm" type="none"/>
              <a:tailEnd len="sm" w="sm" type="none"/>
            </a:ln>
          </p:spPr>
        </p:pic>
        <p:sp>
          <p:nvSpPr>
            <p:cNvPr id="442" name="Google Shape;442;p77"/>
            <p:cNvSpPr/>
            <p:nvPr/>
          </p:nvSpPr>
          <p:spPr>
            <a:xfrm>
              <a:off x="3505934" y="3925238"/>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cxnSp>
        <p:nvCxnSpPr>
          <p:cNvPr id="443" name="Google Shape;443;p77"/>
          <p:cNvCxnSpPr/>
          <p:nvPr/>
        </p:nvCxnSpPr>
        <p:spPr>
          <a:xfrm flipH="1" rot="10800000">
            <a:off x="2900725" y="3720931"/>
            <a:ext cx="289200" cy="13200"/>
          </a:xfrm>
          <a:prstGeom prst="straightConnector1">
            <a:avLst/>
          </a:prstGeom>
          <a:noFill/>
          <a:ln cap="flat" cmpd="sng" w="28575">
            <a:solidFill>
              <a:srgbClr val="FF0000"/>
            </a:solidFill>
            <a:prstDash val="solid"/>
            <a:round/>
            <a:headEnd len="med" w="med" type="none"/>
            <a:tailEnd len="med" w="med" type="triangle"/>
          </a:ln>
        </p:spPr>
      </p:cxnSp>
      <p:cxnSp>
        <p:nvCxnSpPr>
          <p:cNvPr id="444" name="Google Shape;444;p77"/>
          <p:cNvCxnSpPr/>
          <p:nvPr/>
        </p:nvCxnSpPr>
        <p:spPr>
          <a:xfrm flipH="1" rot="10800000">
            <a:off x="5967450" y="3714344"/>
            <a:ext cx="289200" cy="13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450" name="Google Shape;450;p7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grpSp>
        <p:nvGrpSpPr>
          <p:cNvPr id="455" name="Google Shape;455;p79"/>
          <p:cNvGrpSpPr/>
          <p:nvPr/>
        </p:nvGrpSpPr>
        <p:grpSpPr>
          <a:xfrm>
            <a:off x="0" y="0"/>
            <a:ext cx="3651600" cy="6857999"/>
            <a:chOff x="0" y="0"/>
            <a:chExt cx="3651600" cy="6857999"/>
          </a:xfrm>
        </p:grpSpPr>
        <p:sp>
          <p:nvSpPr>
            <p:cNvPr descr="Translations" id="456" name="Google Shape;456;p79"/>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have </a:t>
              </a:r>
              <a:r>
                <a:rPr lang="en" sz="3600">
                  <a:solidFill>
                    <a:srgbClr val="EA9999"/>
                  </a:solidFill>
                  <a:latin typeface="Oswald"/>
                  <a:ea typeface="Oswald"/>
                  <a:cs typeface="Oswald"/>
                  <a:sym typeface="Oswald"/>
                </a:rPr>
                <a:t>not asked for a photo</a:t>
              </a:r>
              <a:r>
                <a:rPr lang="en" sz="3600">
                  <a:solidFill>
                    <a:srgbClr val="FFFFFF"/>
                  </a:solidFill>
                  <a:latin typeface="Oswald"/>
                  <a:ea typeface="Oswald"/>
                  <a:cs typeface="Oswald"/>
                  <a:sym typeface="Oswald"/>
                </a:rPr>
                <a:t>, please open your booklet to the first page, and </a:t>
              </a:r>
              <a:r>
                <a:rPr lang="en" sz="3600">
                  <a:solidFill>
                    <a:srgbClr val="00FF00"/>
                  </a:solidFill>
                  <a:latin typeface="Oswald"/>
                  <a:ea typeface="Oswald"/>
                  <a:cs typeface="Oswald"/>
                  <a:sym typeface="Oswald"/>
                </a:rPr>
                <a:t>write your goal for next class</a:t>
              </a:r>
              <a:r>
                <a:rPr lang="en"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457" name="Google Shape;457;p79"/>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458" name="Google Shape;458;p79"/>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7" name="Shape 287"/>
        <p:cNvGrpSpPr/>
        <p:nvPr/>
      </p:nvGrpSpPr>
      <p:grpSpPr>
        <a:xfrm>
          <a:off x="0" y="0"/>
          <a:ext cx="0" cy="0"/>
          <a:chOff x="0" y="0"/>
          <a:chExt cx="0" cy="0"/>
        </a:xfrm>
      </p:grpSpPr>
      <p:sp>
        <p:nvSpPr>
          <p:cNvPr id="288" name="Google Shape;288;p53"/>
          <p:cNvSpPr txBox="1"/>
          <p:nvPr/>
        </p:nvSpPr>
        <p:spPr>
          <a:xfrm>
            <a:off x="5276850" y="125"/>
            <a:ext cx="3867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B7B7B7"/>
                </a:solidFill>
                <a:latin typeface="Oswald"/>
                <a:ea typeface="Oswald"/>
                <a:cs typeface="Oswald"/>
                <a:sym typeface="Oswald"/>
              </a:rPr>
              <a:t>International student artwork</a:t>
            </a:r>
            <a:endParaRPr sz="2800">
              <a:solidFill>
                <a:srgbClr val="B7B7B7"/>
              </a:solidFill>
              <a:latin typeface="Oswald"/>
              <a:ea typeface="Oswald"/>
              <a:cs typeface="Oswald"/>
              <a:sym typeface="Oswald"/>
            </a:endParaRPr>
          </a:p>
          <a:p>
            <a:pPr indent="0" lvl="0" marL="0" rtl="0" algn="ctr">
              <a:spcBef>
                <a:spcPts val="0"/>
              </a:spcBef>
              <a:spcAft>
                <a:spcPts val="0"/>
              </a:spcAft>
              <a:buNone/>
            </a:pPr>
            <a:r>
              <a:t/>
            </a:r>
            <a:endParaRPr sz="2800">
              <a:solidFill>
                <a:srgbClr val="B7B7B7"/>
              </a:solidFill>
              <a:latin typeface="Oswald"/>
              <a:ea typeface="Oswald"/>
              <a:cs typeface="Oswald"/>
              <a:sym typeface="Oswald"/>
            </a:endParaRPr>
          </a:p>
          <a:p>
            <a:pPr indent="0" lvl="0" marL="0" marR="0" rtl="0" algn="ctr">
              <a:lnSpc>
                <a:spcPct val="100000"/>
              </a:lnSpc>
              <a:spcBef>
                <a:spcPts val="0"/>
              </a:spcBef>
              <a:spcAft>
                <a:spcPts val="0"/>
              </a:spcAft>
              <a:buNone/>
            </a:pPr>
            <a:r>
              <a:rPr lang="en" sz="1800">
                <a:solidFill>
                  <a:srgbClr val="B7B7B7"/>
                </a:solidFill>
                <a:latin typeface="Cabin"/>
                <a:ea typeface="Cabin"/>
                <a:cs typeface="Cabin"/>
                <a:sym typeface="Cabin"/>
              </a:rPr>
              <a:t>Senior student work from </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Caerleon Comprehensive School</a:t>
            </a:r>
            <a:r>
              <a:rPr lang="en" sz="1800">
                <a:solidFill>
                  <a:srgbClr val="B7B7B7"/>
                </a:solidFill>
                <a:latin typeface="Cabin"/>
                <a:ea typeface="Cabin"/>
                <a:cs typeface="Cabin"/>
                <a:sym typeface="Cabin"/>
              </a:rPr>
              <a:t>, Newport Wales</a:t>
            </a:r>
            <a:endParaRPr b="1" sz="1800">
              <a:solidFill>
                <a:srgbClr val="B7B7B7"/>
              </a:solidFill>
              <a:latin typeface="Cabin"/>
              <a:ea typeface="Cabin"/>
              <a:cs typeface="Cabin"/>
              <a:sym typeface="Cabin"/>
            </a:endParaRPr>
          </a:p>
        </p:txBody>
      </p:sp>
      <p:pic>
        <p:nvPicPr>
          <p:cNvPr descr="Image" id="289" name="Google Shape;289;p53"/>
          <p:cNvPicPr preferRelativeResize="0"/>
          <p:nvPr/>
        </p:nvPicPr>
        <p:blipFill>
          <a:blip r:embed="rId3">
            <a:alphaModFix/>
          </a:blip>
          <a:stretch>
            <a:fillRect/>
          </a:stretch>
        </p:blipFill>
        <p:spPr>
          <a:xfrm>
            <a:off x="0" y="125"/>
            <a:ext cx="527685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graphicFrame>
        <p:nvGraphicFramePr>
          <p:cNvPr id="467" name="Google Shape;467;p81"/>
          <p:cNvGraphicFramePr/>
          <p:nvPr/>
        </p:nvGraphicFramePr>
        <p:xfrm>
          <a:off x="1156625" y="137313"/>
          <a:ext cx="3000000" cy="3000000"/>
        </p:xfrm>
        <a:graphic>
          <a:graphicData uri="http://schemas.openxmlformats.org/drawingml/2006/table">
            <a:tbl>
              <a:tblPr>
                <a:noFill/>
                <a:tableStyleId>{974477FB-1A5C-4E5A-83F6-651318BBDA31}</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1800">
                          <a:solidFill>
                            <a:srgbClr val="6AA84F"/>
                          </a:solidFill>
                          <a:latin typeface="Oswald"/>
                          <a:ea typeface="Oswald"/>
                          <a:cs typeface="Oswald"/>
                          <a:sym typeface="Oswald"/>
                        </a:rPr>
                        <a:t>Lightly outline</a:t>
                      </a:r>
                      <a:endParaRPr sz="18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1800">
                          <a:solidFill>
                            <a:srgbClr val="6AA84F"/>
                          </a:solidFill>
                          <a:latin typeface="Oswald"/>
                          <a:ea typeface="Oswald"/>
                          <a:cs typeface="Oswald"/>
                          <a:sym typeface="Oswald"/>
                        </a:rPr>
                        <a:t>portrait /</a:t>
                      </a:r>
                      <a:endParaRPr sz="18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1800">
                          <a:solidFill>
                            <a:srgbClr val="4A86E8"/>
                          </a:solidFill>
                          <a:latin typeface="Oswald"/>
                          <a:ea typeface="Oswald"/>
                          <a:cs typeface="Oswald"/>
                          <a:sym typeface="Oswald"/>
                        </a:rPr>
                        <a:t>Lockdown during C block</a:t>
                      </a:r>
                      <a:endParaRPr sz="1800">
                        <a:solidFill>
                          <a:srgbClr val="4A86E8"/>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aphicFrame>
        <p:nvGraphicFramePr>
          <p:cNvPr id="472" name="Google Shape;472;p82"/>
          <p:cNvGraphicFramePr/>
          <p:nvPr/>
        </p:nvGraphicFramePr>
        <p:xfrm>
          <a:off x="138" y="0"/>
          <a:ext cx="3000000" cy="3000000"/>
        </p:xfrm>
        <a:graphic>
          <a:graphicData uri="http://schemas.openxmlformats.org/drawingml/2006/table">
            <a:tbl>
              <a:tblPr>
                <a:noFill/>
                <a:tableStyleId>{478C8FBF-6D94-47DD-B17F-6713E8CC1C9C}</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83"/>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478" name="Google Shape;478;p83"/>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479" name="Google Shape;479;p83"/>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480" name="Google Shape;480;p83"/>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481" name="Google Shape;481;p83"/>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482" name="Google Shape;482;p83"/>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483" name="Google Shape;483;p83"/>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86"/>
          <p:cNvSpPr txBox="1"/>
          <p:nvPr/>
        </p:nvSpPr>
        <p:spPr>
          <a:xfrm>
            <a:off x="0" y="533400"/>
            <a:ext cx="9144000" cy="13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500">
                <a:solidFill>
                  <a:srgbClr val="FFFFFF"/>
                </a:solidFill>
                <a:latin typeface="Oswald"/>
                <a:ea typeface="Oswald"/>
                <a:cs typeface="Oswald"/>
                <a:sym typeface="Oswald"/>
              </a:rPr>
              <a:t>How to start making your portrait</a:t>
            </a:r>
            <a:endParaRPr sz="1500">
              <a:solidFill>
                <a:srgbClr val="AAAAAA"/>
              </a:solidFill>
              <a:latin typeface="Average"/>
              <a:ea typeface="Average"/>
              <a:cs typeface="Average"/>
              <a:sym typeface="Average"/>
            </a:endParaRPr>
          </a:p>
        </p:txBody>
      </p:sp>
      <p:sp>
        <p:nvSpPr>
          <p:cNvPr descr="Translations" id="497" name="Google Shape;497;p86"/>
          <p:cNvSpPr txBox="1"/>
          <p:nvPr/>
        </p:nvSpPr>
        <p:spPr>
          <a:xfrm>
            <a:off x="0" y="1894200"/>
            <a:ext cx="4572000" cy="503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የእርስዎን የቁም ምስል እንዴት እንደሚጀምሩ</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كيفية البدء في رسم صورتك الشخصية</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Com començar a fer el teu retrat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如何开始制作你的肖像</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چگونه شروع به ساخت پرتره خود کنیم</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अपना चित्र बनाना कैसे शुरू करें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肖像画の描き方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초상화를 그리는 방법</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Meriv çawa dest bi çêkirina portreya xwe dike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Como começar a fazer seu retrato</a:t>
            </a:r>
            <a:endParaRPr sz="5200">
              <a:solidFill>
                <a:srgbClr val="CACACA"/>
              </a:solidFill>
              <a:latin typeface="Average"/>
              <a:ea typeface="Average"/>
              <a:cs typeface="Average"/>
              <a:sym typeface="Average"/>
            </a:endParaRPr>
          </a:p>
        </p:txBody>
      </p:sp>
      <p:sp>
        <p:nvSpPr>
          <p:cNvPr descr="Translations" id="498" name="Google Shape;498;p86"/>
          <p:cNvSpPr txBox="1"/>
          <p:nvPr/>
        </p:nvSpPr>
        <p:spPr>
          <a:xfrm>
            <a:off x="4572000" y="1894200"/>
            <a:ext cx="4572000" cy="503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ਆਪਣਾ ਪੋਰਟਰੇਟ ਬਣਾਉਣਾ ਕਿਵੇਂ ਸ਼ੁਰੂ ਕਰੀਏ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Как начать создавать свой портрет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Sida loo bilaabo samaynta sawirkaaga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Cómo empezar a hacer tu retrato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Jinsi ya kuanza kutengeneza picha yako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Paano simulan ang paggawa ng iyong portrait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Portrenizi yapmaya nasıl başlayabilirsiniz?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З чого почати робити свій портрет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Làm thế nào để bắt đầu vẽ chân dung của bạn</a:t>
            </a:r>
            <a:endParaRPr sz="5200">
              <a:solidFill>
                <a:srgbClr val="CACACA"/>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7"/>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FFFFFF"/>
                </a:solidFill>
                <a:latin typeface="Oswald"/>
                <a:ea typeface="Oswald"/>
                <a:cs typeface="Oswald"/>
                <a:sym typeface="Oswald"/>
              </a:rPr>
              <a:t>If you </a:t>
            </a:r>
            <a:r>
              <a:rPr lang="en" sz="4600">
                <a:solidFill>
                  <a:srgbClr val="E06666"/>
                </a:solidFill>
                <a:latin typeface="Oswald"/>
                <a:ea typeface="Oswald"/>
                <a:cs typeface="Oswald"/>
                <a:sym typeface="Oswald"/>
              </a:rPr>
              <a:t>were late</a:t>
            </a:r>
            <a:r>
              <a:rPr lang="en" sz="4600">
                <a:solidFill>
                  <a:srgbClr val="FFFFFF"/>
                </a:solidFill>
                <a:latin typeface="Oswald"/>
                <a:ea typeface="Oswald"/>
                <a:cs typeface="Oswald"/>
                <a:sym typeface="Oswald"/>
              </a:rPr>
              <a:t> submitting your photo, you should </a:t>
            </a:r>
            <a:r>
              <a:rPr lang="en" sz="4600">
                <a:solidFill>
                  <a:srgbClr val="00FF00"/>
                </a:solidFill>
                <a:latin typeface="Oswald"/>
                <a:ea typeface="Oswald"/>
                <a:cs typeface="Oswald"/>
                <a:sym typeface="Oswald"/>
              </a:rPr>
              <a:t>do skill builders </a:t>
            </a:r>
            <a:r>
              <a:rPr lang="en" sz="4600">
                <a:solidFill>
                  <a:srgbClr val="FFFFFF"/>
                </a:solidFill>
                <a:latin typeface="Oswald"/>
                <a:ea typeface="Oswald"/>
                <a:cs typeface="Oswald"/>
                <a:sym typeface="Oswald"/>
              </a:rPr>
              <a:t>for the rest of today. </a:t>
            </a:r>
            <a:endParaRPr sz="4600">
              <a:solidFill>
                <a:srgbClr val="FFFFFF"/>
              </a:solidFill>
              <a:latin typeface="Oswald"/>
              <a:ea typeface="Oswald"/>
              <a:cs typeface="Oswald"/>
              <a:sym typeface="Oswald"/>
            </a:endParaRPr>
          </a:p>
          <a:p>
            <a:pPr indent="0" lvl="0" marL="0" rtl="0" algn="ctr">
              <a:spcBef>
                <a:spcPts val="0"/>
              </a:spcBef>
              <a:spcAft>
                <a:spcPts val="0"/>
              </a:spcAft>
              <a:buNone/>
            </a:pPr>
            <a:r>
              <a:t/>
            </a:r>
            <a:endParaRPr sz="4600">
              <a:solidFill>
                <a:srgbClr val="FFFFFF"/>
              </a:solidFill>
              <a:latin typeface="Oswald"/>
              <a:ea typeface="Oswald"/>
              <a:cs typeface="Oswald"/>
              <a:sym typeface="Oswald"/>
            </a:endParaRPr>
          </a:p>
          <a:p>
            <a:pPr indent="0" lvl="0" marL="0" rtl="0" algn="ctr">
              <a:spcBef>
                <a:spcPts val="0"/>
              </a:spcBef>
              <a:spcAft>
                <a:spcPts val="0"/>
              </a:spcAft>
              <a:buNone/>
            </a:pPr>
            <a:r>
              <a:rPr b="1" lang="en" sz="3900">
                <a:solidFill>
                  <a:srgbClr val="FFFFFF"/>
                </a:solidFill>
                <a:latin typeface="Average"/>
                <a:ea typeface="Average"/>
                <a:cs typeface="Average"/>
                <a:sym typeface="Average"/>
              </a:rPr>
              <a:t>Your photo will be ready </a:t>
            </a:r>
            <a:r>
              <a:rPr b="1" lang="en" sz="3900">
                <a:solidFill>
                  <a:srgbClr val="E06666"/>
                </a:solidFill>
                <a:latin typeface="Average"/>
                <a:ea typeface="Average"/>
                <a:cs typeface="Average"/>
                <a:sym typeface="Average"/>
              </a:rPr>
              <a:t>tomorrow</a:t>
            </a:r>
            <a:r>
              <a:rPr b="1" lang="en" sz="3900">
                <a:solidFill>
                  <a:srgbClr val="FFFFFF"/>
                </a:solidFill>
                <a:latin typeface="Average"/>
                <a:ea typeface="Average"/>
                <a:cs typeface="Average"/>
                <a:sym typeface="Average"/>
              </a:rPr>
              <a:t>. </a:t>
            </a:r>
            <a:endParaRPr b="1" sz="3900">
              <a:solidFill>
                <a:srgbClr val="FFFFFF"/>
              </a:solidFill>
              <a:latin typeface="Average"/>
              <a:ea typeface="Average"/>
              <a:cs typeface="Average"/>
              <a:sym typeface="Average"/>
            </a:endParaRPr>
          </a:p>
        </p:txBody>
      </p:sp>
      <p:sp>
        <p:nvSpPr>
          <p:cNvPr descr="Translations" id="504" name="Google Shape;504;p87"/>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በፎቶዎ ዘግይተው ከሆነ ዛሬ የክህሎት ግንበኞችን ማድረግ አለብዎት።</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تأخرت في التقاط صورتك، فيجب عليك القيام بتمارين بناء المهارات اليوم.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heu arribat tard amb la vostra foto, hauríeu de fer els creadors d'habilitats avui.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如果您的照片迟交了，您今天就应该进行技能培养。</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با عکس خود دیر کردید، امروز باید مهارت سازان را انجام دهید.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यदि आप अपनी फोटो के साथ देर कर चुके हैं, तो आपको आज ही कौशल निर्माण करना चाहिए।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写真が遅れた場合は、今日スキル ビルダーを実行する必要があります。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사진 촬영이 늦었다면, 오늘은 스킬 강화에 집중하세요.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Ger hûn bi wêneya xwe dereng mabûn, divê hûn îro çêkerên jêhatîbûnê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você atrasou sua foto, você deveria fazer exercícios de desenvolvimento de habilidades hoje.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 ਤੁਸੀਂ ਆਪਣੀ ਫੋਟੋ ਦੇ ਨਾਲ ਦੇਰ ਨਾਲ ਸੀ, ਤਾਂ ਤੁਹਾਨੂੰ ਅੱਜ ਹੁਨਰ ਬਿਲਡਰ ਕਰਨਾ ਚਾਹੀਦਾ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опоздали с фотографией, вам стоит заняться развитием навыков сегодня.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 ka daahday sawirkaaga, waa inaad maanta samaysaa xirfad-dhisayaal.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te retrasaste con tu foto, hoy deberías hacer ejercicios de desarrollo de habilidades.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ulichelewa na picha yako, unapaswa kufanya wajenzi wa ujuzi leo.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huli ka sa iyong larawan, dapat kang gumawa ng mga skill builder ngayon.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Eğer fotoğrafınız geç geldiyse bugün beceri geliştiricileri yapmalısınız.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запізнилися з фотографією, вам варто зайнятися навичками сьогодні.</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gửi ảnh trễ, bạn nên thực hiện các bài tập xây dựng kỹ năng ngay hôm nay.</a:t>
            </a:r>
            <a:endParaRPr sz="1300">
              <a:solidFill>
                <a:srgbClr val="AAAAAA"/>
              </a:solidFill>
              <a:latin typeface="Average"/>
              <a:ea typeface="Average"/>
              <a:cs typeface="Average"/>
              <a:sym typeface="Averag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grpSp>
        <p:nvGrpSpPr>
          <p:cNvPr id="509" name="Google Shape;509;p88"/>
          <p:cNvGrpSpPr/>
          <p:nvPr/>
        </p:nvGrpSpPr>
        <p:grpSpPr>
          <a:xfrm>
            <a:off x="0" y="0"/>
            <a:ext cx="2738700" cy="6387175"/>
            <a:chOff x="0" y="0"/>
            <a:chExt cx="2738700" cy="6387175"/>
          </a:xfrm>
        </p:grpSpPr>
        <p:pic>
          <p:nvPicPr>
            <p:cNvPr id="510" name="Google Shape;510;p88"/>
            <p:cNvPicPr preferRelativeResize="0"/>
            <p:nvPr/>
          </p:nvPicPr>
          <p:blipFill>
            <a:blip r:embed="rId3">
              <a:alphaModFix/>
            </a:blip>
            <a:stretch>
              <a:fillRect/>
            </a:stretch>
          </p:blipFill>
          <p:spPr>
            <a:xfrm>
              <a:off x="50" y="4117925"/>
              <a:ext cx="2738601" cy="2269250"/>
            </a:xfrm>
            <a:prstGeom prst="rect">
              <a:avLst/>
            </a:prstGeom>
            <a:noFill/>
            <a:ln>
              <a:noFill/>
            </a:ln>
          </p:spPr>
        </p:pic>
        <p:sp>
          <p:nvSpPr>
            <p:cNvPr id="511" name="Google Shape;511;p88"/>
            <p:cNvSpPr txBox="1"/>
            <p:nvPr/>
          </p:nvSpPr>
          <p:spPr>
            <a:xfrm>
              <a:off x="0" y="0"/>
              <a:ext cx="2738700" cy="411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For the good copy of your portrait, use </a:t>
              </a:r>
              <a:r>
                <a:rPr lang="en" sz="2900">
                  <a:solidFill>
                    <a:srgbClr val="00FF00"/>
                  </a:solidFill>
                  <a:latin typeface="Oswald"/>
                  <a:ea typeface="Oswald"/>
                  <a:cs typeface="Oswald"/>
                  <a:sym typeface="Oswald"/>
                </a:rPr>
                <a:t>one sheet</a:t>
              </a:r>
              <a:r>
                <a:rPr lang="en" sz="2900">
                  <a:solidFill>
                    <a:srgbClr val="FFFFFF"/>
                  </a:solidFill>
                  <a:latin typeface="Oswald"/>
                  <a:ea typeface="Oswald"/>
                  <a:cs typeface="Oswald"/>
                  <a:sym typeface="Oswald"/>
                </a:rPr>
                <a:t> of good drawing paper from your folder</a:t>
              </a:r>
              <a:endParaRPr sz="2900">
                <a:solidFill>
                  <a:srgbClr val="FFFFFF"/>
                </a:solidFill>
                <a:latin typeface="Oswald"/>
                <a:ea typeface="Oswald"/>
                <a:cs typeface="Oswald"/>
                <a:sym typeface="Oswald"/>
              </a:endParaRPr>
            </a:p>
            <a:p>
              <a:pPr indent="0" lvl="0" marL="0" rtl="0" algn="ctr">
                <a:spcBef>
                  <a:spcPts val="0"/>
                </a:spcBef>
                <a:spcAft>
                  <a:spcPts val="0"/>
                </a:spcAft>
                <a:buNone/>
              </a:pPr>
              <a:r>
                <a:t/>
              </a:r>
              <a:endParaRPr sz="2300">
                <a:solidFill>
                  <a:srgbClr val="FF0000"/>
                </a:solidFill>
                <a:latin typeface="Average"/>
                <a:ea typeface="Average"/>
                <a:cs typeface="Average"/>
                <a:sym typeface="Average"/>
              </a:endParaRPr>
            </a:p>
            <a:p>
              <a:pPr indent="0" lvl="0" marL="0" rtl="0" algn="ctr">
                <a:spcBef>
                  <a:spcPts val="0"/>
                </a:spcBef>
                <a:spcAft>
                  <a:spcPts val="0"/>
                </a:spcAft>
                <a:buNone/>
              </a:pPr>
              <a:r>
                <a:rPr b="1" lang="en" sz="2300">
                  <a:solidFill>
                    <a:srgbClr val="00FF00"/>
                  </a:solidFill>
                  <a:latin typeface="Average"/>
                  <a:ea typeface="Average"/>
                  <a:cs typeface="Average"/>
                  <a:sym typeface="Average"/>
                </a:rPr>
                <a:t>Keep the rest safe.</a:t>
              </a:r>
              <a:endParaRPr b="1">
                <a:solidFill>
                  <a:srgbClr val="00FF00"/>
                </a:solidFill>
              </a:endParaRPr>
            </a:p>
          </p:txBody>
        </p:sp>
      </p:grpSp>
      <p:sp>
        <p:nvSpPr>
          <p:cNvPr descr="Translations" id="512" name="Google Shape;512;p88"/>
          <p:cNvSpPr txBox="1"/>
          <p:nvPr/>
        </p:nvSpPr>
        <p:spPr>
          <a:xfrm>
            <a:off x="2738600" y="75"/>
            <a:ext cx="640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ለቁም ምስልዎ አንድ ጥሩ የስዕል ወረቀት ከአቃፊዎ ይጠቀሙ።</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استخدم ورقة واحدة من ورق الرسم الجيد من مجلدك لرسم صورتك الشخصية.</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Utilitzeu un bon full de paper de dibuix de la vostra carpeta per al vostre retrat.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使用文件夹中的一张优质绘图纸来绘制您的肖像。</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یک ورق کاغذ طراحی خوب از پوشه خود برای پرتره خود استفاده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चित्र के लिए अपने फ़ोल्डर से अच्छे ड्राइंग पेपर की एक शीट का उपयोग करें।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肖像画には、フォルダーから良質の画用紙を 1 枚選び、使用します。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폴더에서 좋은 도화지 한 장을 꺼내 초상화를 그리세요.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bo portreya xwe ji peldanka xwe yek kaxezek xêzkirina baş bikar bînin.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Use uma folha de papel de desenho de boa qualidade da sua pasta para o seu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ਪੋਰਟਰੇਟ ਲਈ ਆਪਣੇ ਫੋਲਡਰ ਵਿੱਚੋਂ ਚੰਗੇ ਡਰਾਇੰਗ ਪੇਪਰ ਦੀ ਇੱਕ ਸ਼ੀਟ ਦੀ ਵਰਤੋਂ ਕਰੋ।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используйте один лист хорошей чертежной бумаги из вашей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 isticmaal hal xaashi warqad sawir wanaagsan oo galkaaga ah sawirkaaga.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Utilice una hoja de buen papel de dibujo de su carpeta para su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Tumia karatasi moja nzuri ya kuchora kutoka kwa folda yako kwa picha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Gumamit ng isang sheet ng magandang drawing paper mula sa iyong folder para sa iyong portrait.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Portreniz için klasörünüzden kaliteli bir çizim kağıdı kullanın.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використовуйте один аркуш хорошого паперу для малювання з вашої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Sử dụng một tờ giấy vẽ đẹp từ tập tài liệu để vẽ chân dung.</a:t>
            </a:r>
            <a:endParaRPr sz="1550">
              <a:solidFill>
                <a:srgbClr val="AAAAAA"/>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89"/>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Make sure you are drawing on the </a:t>
            </a:r>
            <a:r>
              <a:rPr lang="en" sz="4400">
                <a:solidFill>
                  <a:srgbClr val="00FF00"/>
                </a:solidFill>
                <a:latin typeface="Oswald"/>
                <a:ea typeface="Oswald"/>
                <a:cs typeface="Oswald"/>
                <a:sym typeface="Oswald"/>
              </a:rPr>
              <a:t>good copy</a:t>
            </a:r>
            <a:r>
              <a:rPr lang="en" sz="4400">
                <a:solidFill>
                  <a:srgbClr val="FFFFFF"/>
                </a:solidFill>
                <a:latin typeface="Oswald"/>
                <a:ea typeface="Oswald"/>
                <a:cs typeface="Oswald"/>
                <a:sym typeface="Oswald"/>
              </a:rPr>
              <a:t> paper! 😀</a:t>
            </a:r>
            <a:br>
              <a:rPr lang="en" sz="4400">
                <a:solidFill>
                  <a:srgbClr val="FFFFFF"/>
                </a:solidFill>
                <a:latin typeface="Oswald"/>
                <a:ea typeface="Oswald"/>
                <a:cs typeface="Oswald"/>
                <a:sym typeface="Oswald"/>
              </a:rPr>
            </a:br>
            <a:br>
              <a:rPr lang="en" sz="4400">
                <a:solidFill>
                  <a:srgbClr val="FFFFFF"/>
                </a:solidFill>
                <a:latin typeface="Oswald"/>
                <a:ea typeface="Oswald"/>
                <a:cs typeface="Oswald"/>
                <a:sym typeface="Oswald"/>
              </a:rPr>
            </a:br>
            <a:r>
              <a:rPr lang="en" sz="4200">
                <a:solidFill>
                  <a:srgbClr val="CCCCCC"/>
                </a:solidFill>
                <a:latin typeface="Average"/>
                <a:ea typeface="Average"/>
                <a:cs typeface="Average"/>
                <a:sym typeface="Average"/>
              </a:rPr>
              <a:t>The </a:t>
            </a:r>
            <a:r>
              <a:rPr b="1" lang="en" sz="4200">
                <a:solidFill>
                  <a:srgbClr val="E06666"/>
                </a:solidFill>
                <a:latin typeface="Average"/>
                <a:ea typeface="Average"/>
                <a:cs typeface="Average"/>
                <a:sym typeface="Average"/>
              </a:rPr>
              <a:t>rough copy</a:t>
            </a:r>
            <a:r>
              <a:rPr lang="en" sz="4200">
                <a:solidFill>
                  <a:srgbClr val="CCCCCC"/>
                </a:solidFill>
                <a:latin typeface="Average"/>
                <a:ea typeface="Average"/>
                <a:cs typeface="Average"/>
                <a:sym typeface="Average"/>
              </a:rPr>
              <a:t> paper is only good for practice.</a:t>
            </a:r>
            <a:endParaRPr sz="4200">
              <a:solidFill>
                <a:srgbClr val="CCCCCC"/>
              </a:solidFill>
              <a:latin typeface="Average"/>
              <a:ea typeface="Average"/>
              <a:cs typeface="Average"/>
              <a:sym typeface="Average"/>
            </a:endParaRPr>
          </a:p>
        </p:txBody>
      </p:sp>
      <p:sp>
        <p:nvSpPr>
          <p:cNvPr descr="Translations" id="518" name="Google Shape;518;p89"/>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በጥሩ ቅጂ ወረቀት ላይ መሳልዎን ያረጋግጡ!</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تأكد من أنك ترسم على ورق نسخ جيد!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Assegureu-vos que esteu dibuixant al bon paper de còpia!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确保你在好的复印纸上绘图！</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مطمئن شوید که روی کاغذ کپی خوب نقاشی می کشید!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सुनिश्चित करें कि आप अच्छे कॉपी पेपर पर चित्र बना रहे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必ず良質のコピー用紙に描いてください。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좋은 카피지에 그림을 그리는지 확인하세요!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Bawer bikin ku hûn li ser kaxeza kopî ya baş xêz dikin!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Certifique-se de que você está desenhando em papel de boa qualidade!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ਯਕੀਨੀ ਬਣਾਓ ਕਿ ਤੁਸੀਂ ਚੰਗੀ ਕਾਪੀ ਪੇਪਰ 'ਤੇ ਡਰਾਇੰਗ ਕਰ ਰਹੇ 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Убедитесь, что вы рисуете на хорошей бумаге!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Hubi inaad ku sawirayso warqadda koobiga ee wanaagsan!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¡Asegúrate de dibujar en un buen papel!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Hakikisha unachora kwenye karatasi nzuri ya nakala!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Tiyaking gumuguhit ka sa magandang kopyang papel!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İyi bir fotokopi kağıdına çizim yaptığınızdan emin olun!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Переконайтеся, що ви малюєте на якісному копіювальному папері!</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Hãy đảm bảo bạn đang vẽ trên loại giấy tốt!</a:t>
            </a:r>
            <a:endParaRPr sz="2400">
              <a:solidFill>
                <a:srgbClr val="AAAAAA"/>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4"/>
          <p:cNvSpPr txBox="1"/>
          <p:nvPr/>
        </p:nvSpPr>
        <p:spPr>
          <a:xfrm>
            <a:off x="-75" y="5903225"/>
            <a:ext cx="9144000" cy="95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A Nuxalk totem pole is leaving BC’s provincial museum and is going home</a:t>
            </a:r>
            <a:r>
              <a:rPr lang="en" sz="2400">
                <a:solidFill>
                  <a:srgbClr val="B7B7B7"/>
                </a:solidFill>
                <a:latin typeface="Cabin"/>
                <a:ea typeface="Cabin"/>
                <a:cs typeface="Cabin"/>
                <a:sym typeface="Cabin"/>
              </a:rPr>
              <a:t>, 2</a:t>
            </a:r>
            <a:r>
              <a:rPr lang="en" sz="2400">
                <a:solidFill>
                  <a:srgbClr val="B7B7B7"/>
                </a:solidFill>
                <a:latin typeface="Cabin"/>
                <a:ea typeface="Cabin"/>
                <a:cs typeface="Cabin"/>
                <a:sym typeface="Cabin"/>
              </a:rPr>
              <a:t>023</a:t>
            </a:r>
            <a:endParaRPr b="1" sz="2400">
              <a:solidFill>
                <a:srgbClr val="FFFFFF"/>
              </a:solidFill>
              <a:latin typeface="Cabin"/>
              <a:ea typeface="Cabin"/>
              <a:cs typeface="Cabin"/>
              <a:sym typeface="Cabin"/>
            </a:endParaRPr>
          </a:p>
        </p:txBody>
      </p:sp>
      <p:pic>
        <p:nvPicPr>
          <p:cNvPr id="295" name="Google Shape;295;p54"/>
          <p:cNvPicPr preferRelativeResize="0"/>
          <p:nvPr/>
        </p:nvPicPr>
        <p:blipFill>
          <a:blip r:embed="rId3">
            <a:alphaModFix/>
          </a:blip>
          <a:stretch>
            <a:fillRect/>
          </a:stretch>
        </p:blipFill>
        <p:spPr>
          <a:xfrm>
            <a:off x="-75" y="0"/>
            <a:ext cx="7870975" cy="5903224"/>
          </a:xfrm>
          <a:prstGeom prst="rect">
            <a:avLst/>
          </a:prstGeom>
          <a:noFill/>
          <a:ln>
            <a:noFill/>
          </a:ln>
        </p:spPr>
      </p:pic>
      <p:pic>
        <p:nvPicPr>
          <p:cNvPr id="296" name="Google Shape;296;p54"/>
          <p:cNvPicPr preferRelativeResize="0"/>
          <p:nvPr/>
        </p:nvPicPr>
        <p:blipFill rotWithShape="1">
          <a:blip r:embed="rId4">
            <a:alphaModFix/>
          </a:blip>
          <a:srcRect b="25456" l="11309" r="62043" t="17131"/>
          <a:stretch/>
        </p:blipFill>
        <p:spPr>
          <a:xfrm>
            <a:off x="5216401" y="2618401"/>
            <a:ext cx="3927526" cy="3284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91"/>
          <p:cNvSpPr txBox="1"/>
          <p:nvPr/>
        </p:nvSpPr>
        <p:spPr>
          <a:xfrm>
            <a:off x="0" y="0"/>
            <a:ext cx="9144000" cy="23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Using a light table</a:t>
            </a:r>
            <a:endParaRPr sz="1500">
              <a:solidFill>
                <a:srgbClr val="AAAAAA"/>
              </a:solidFill>
              <a:latin typeface="Average"/>
              <a:ea typeface="Average"/>
              <a:cs typeface="Average"/>
              <a:sym typeface="Average"/>
            </a:endParaRPr>
          </a:p>
        </p:txBody>
      </p:sp>
      <p:sp>
        <p:nvSpPr>
          <p:cNvPr descr="Translations" id="528" name="Google Shape;528;p91"/>
          <p:cNvSpPr txBox="1"/>
          <p:nvPr/>
        </p:nvSpPr>
        <p:spPr>
          <a:xfrm>
            <a:off x="0" y="2301900"/>
            <a:ext cx="4572000" cy="40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የብርሃን ጠረጴዛን በመጠቀም</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استخدام طاولة الضوء</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Utilitzant una taula de llum</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使用光桌</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استفاده از میز نور</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प्रकाश तालिका का उपयोग करना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ライトテーブルの使用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라이트 테이블 사용하기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Bikaranîna tabloya sivik</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Usando uma mesa de luz</a:t>
            </a:r>
            <a:endParaRPr sz="5500">
              <a:solidFill>
                <a:srgbClr val="CACACA"/>
              </a:solidFill>
              <a:latin typeface="Average"/>
              <a:ea typeface="Average"/>
              <a:cs typeface="Average"/>
              <a:sym typeface="Average"/>
            </a:endParaRPr>
          </a:p>
        </p:txBody>
      </p:sp>
      <p:sp>
        <p:nvSpPr>
          <p:cNvPr descr="Translations" id="529" name="Google Shape;529;p91"/>
          <p:cNvSpPr txBox="1"/>
          <p:nvPr/>
        </p:nvSpPr>
        <p:spPr>
          <a:xfrm>
            <a:off x="4572000" y="2301900"/>
            <a:ext cx="4572000" cy="40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ਇੱਕ ਲਾਈਟ ਟੇਬਲ ਦੀ ਵਰਤੋਂ ਕਰਨਾ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Использование светового стола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Isticmaalka miis khafiif ah</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Usando una mesa de luz</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Kutumia meza nyepesi</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Gamit ang isang magaan na mesa</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Işık masası kullanımı</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Використання світлового столу</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Sử dụng bàn đèn</a:t>
            </a:r>
            <a:endParaRPr sz="5500">
              <a:solidFill>
                <a:srgbClr val="CACACA"/>
              </a:solidFill>
              <a:latin typeface="Average"/>
              <a:ea typeface="Average"/>
              <a:cs typeface="Average"/>
              <a:sym typeface="Averag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92"/>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900">
                <a:solidFill>
                  <a:srgbClr val="FFFFFF"/>
                </a:solidFill>
                <a:latin typeface="Oswald"/>
                <a:ea typeface="Oswald"/>
                <a:cs typeface="Oswald"/>
                <a:sym typeface="Oswald"/>
              </a:rPr>
              <a:t>Use </a:t>
            </a:r>
            <a:r>
              <a:rPr lang="en" sz="6900">
                <a:solidFill>
                  <a:srgbClr val="00FF00"/>
                </a:solidFill>
                <a:latin typeface="Oswald"/>
                <a:ea typeface="Oswald"/>
                <a:cs typeface="Oswald"/>
                <a:sym typeface="Oswald"/>
              </a:rPr>
              <a:t>light </a:t>
            </a:r>
            <a:r>
              <a:rPr lang="en" sz="6900">
                <a:solidFill>
                  <a:srgbClr val="FFFFFF"/>
                </a:solidFill>
                <a:latin typeface="Oswald"/>
                <a:ea typeface="Oswald"/>
                <a:cs typeface="Oswald"/>
                <a:sym typeface="Oswald"/>
              </a:rPr>
              <a:t>outlines</a:t>
            </a:r>
            <a:endParaRPr sz="6900">
              <a:solidFill>
                <a:srgbClr val="FFFFFF"/>
              </a:solidFill>
              <a:latin typeface="Oswald"/>
              <a:ea typeface="Oswald"/>
              <a:cs typeface="Oswald"/>
              <a:sym typeface="Oswald"/>
            </a:endParaRPr>
          </a:p>
          <a:p>
            <a:pPr indent="0" lvl="0" marL="0" rtl="0" algn="ctr">
              <a:spcBef>
                <a:spcPts val="0"/>
              </a:spcBef>
              <a:spcAft>
                <a:spcPts val="0"/>
              </a:spcAft>
              <a:buNone/>
            </a:pPr>
            <a:r>
              <a:t/>
            </a:r>
            <a:endParaRPr b="1" sz="4400">
              <a:solidFill>
                <a:srgbClr val="E06666"/>
              </a:solidFill>
              <a:latin typeface="Average"/>
              <a:ea typeface="Average"/>
              <a:cs typeface="Average"/>
              <a:sym typeface="Average"/>
            </a:endParaRPr>
          </a:p>
          <a:p>
            <a:pPr indent="0" lvl="0" marL="0" rtl="0" algn="ctr">
              <a:spcBef>
                <a:spcPts val="0"/>
              </a:spcBef>
              <a:spcAft>
                <a:spcPts val="0"/>
              </a:spcAft>
              <a:buNone/>
            </a:pPr>
            <a:r>
              <a:rPr b="1" lang="en" sz="4400">
                <a:solidFill>
                  <a:srgbClr val="E06666"/>
                </a:solidFill>
                <a:latin typeface="Average"/>
                <a:ea typeface="Average"/>
                <a:cs typeface="Average"/>
                <a:sym typeface="Average"/>
              </a:rPr>
              <a:t>Dark outlines</a:t>
            </a:r>
            <a:r>
              <a:rPr lang="en" sz="4400">
                <a:solidFill>
                  <a:srgbClr val="FFFFFF"/>
                </a:solidFill>
                <a:latin typeface="Average"/>
                <a:ea typeface="Average"/>
                <a:cs typeface="Average"/>
                <a:sym typeface="Average"/>
              </a:rPr>
              <a:t> mess up your smoothness and the 3D effect.</a:t>
            </a:r>
            <a:endParaRPr sz="2200">
              <a:solidFill>
                <a:srgbClr val="AAAAAA"/>
              </a:solidFill>
              <a:latin typeface="Average"/>
              <a:ea typeface="Average"/>
              <a:cs typeface="Average"/>
              <a:sym typeface="Average"/>
            </a:endParaRPr>
          </a:p>
        </p:txBody>
      </p:sp>
      <p:sp>
        <p:nvSpPr>
          <p:cNvPr descr="Translations" id="535" name="Google Shape;535;p92"/>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የብርሃን ንድፎችን ተጠቀም፡ ጠቆር ያለ መግለጫዎች ስዕልህን ጠፍጣፋ ያደርጉታል።</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استخدم الخطوط العريضة الفاتحة: الخطوط العريضة الداكنة تجعل الرسم الخاص بك يبدو مسطحًا.</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Utilitzeu contorns clars: els contorns foscos fan que el vostre dibuix sembli pla.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使用浅色轮廓：深色轮廓会使您的绘图看起来平坦。</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از خطوط روشن استفاده کنید: خطوط تیره باعث می شود که طراحی شما صاف به نظر برسد.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हल्की रूपरेखा का प्रयोग करें: गहरी रूपरेखा आपके चित्र को सपाट दिखाती 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明るいアウトラインを使用します。暗いアウトラインを使用すると、描画が平坦に見えます。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밝은 윤곽선을 사용하세요. 어두운 윤곽선을 사용하면 그림이 평평해 보입니다.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Rêzên ronahiyê bikar bînin: Xalên tarî xêzkirina we sivik xuya dike.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Use contornos claros: contornos escuros fazem seu desenho parecer plano.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ਹਲਕੀ ਰੂਪਰੇਖਾ ਦੀ ਵਰਤੋਂ ਕਰੋ: ਗੂੜ੍ਹੀ ਰੂਪਰੇਖਾ ਤੁਹਾਡੀ ਡਰਾਇੰਗ ਨੂੰ ਸਮਤਲ ਬਣਾਉਂਦੀ 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Используйте светлые контуры. Темные контуры сделают ваш рисунок плоским.</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Isticmaal tilmaamo iftiin leh: Sharaxado mugdi ah ayaa ka dhigaya sawirkaaga mid siman.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Utilice contornos claros: los contornos oscuros hacen que su dibujo parezca plano.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Tumia muhtasari wa mwanga: Muhtasari wa giza hufanya mchoro wako uonekane bapa.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Gumamit ng mga light outline: Ang madilim na outline ay ginagawang flat ang iyong drawing.</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Açık renkli dış hatlar kullanın: Koyu renkli dış hatlar çiziminizin düz görünmesine neden olur.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Використовуйте світлі контури: темні контури роблять ваш малюнок плоским.</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Sử dụng đường viền sáng: Đường viền tối làm cho bản vẽ của bạn trông phẳng.</a:t>
            </a:r>
            <a:endParaRPr sz="1350">
              <a:solidFill>
                <a:srgbClr val="CACACA"/>
              </a:solidFill>
              <a:latin typeface="Average"/>
              <a:ea typeface="Average"/>
              <a:cs typeface="Average"/>
              <a:sym typeface="Averag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93"/>
          <p:cNvSpPr txBox="1"/>
          <p:nvPr/>
        </p:nvSpPr>
        <p:spPr>
          <a:xfrm>
            <a:off x="0" y="0"/>
            <a:ext cx="4104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Light tables help you with </a:t>
            </a:r>
            <a:r>
              <a:rPr lang="en" sz="4700">
                <a:solidFill>
                  <a:srgbClr val="00FF00"/>
                </a:solidFill>
                <a:latin typeface="Oswald"/>
                <a:ea typeface="Oswald"/>
                <a:cs typeface="Oswald"/>
                <a:sym typeface="Oswald"/>
              </a:rPr>
              <a:t>shapes and sizes</a:t>
            </a:r>
            <a:r>
              <a:rPr lang="en" sz="4700">
                <a:solidFill>
                  <a:srgbClr val="FFFFFF"/>
                </a:solidFill>
                <a:latin typeface="Oswald"/>
                <a:ea typeface="Oswald"/>
                <a:cs typeface="Oswald"/>
                <a:sym typeface="Oswald"/>
              </a:rPr>
              <a:t>, NOT </a:t>
            </a:r>
            <a:r>
              <a:rPr lang="en" sz="4700">
                <a:solidFill>
                  <a:srgbClr val="E06666"/>
                </a:solidFill>
                <a:latin typeface="Oswald"/>
                <a:ea typeface="Oswald"/>
                <a:cs typeface="Oswald"/>
                <a:sym typeface="Oswald"/>
              </a:rPr>
              <a:t>detail</a:t>
            </a:r>
            <a:r>
              <a:rPr lang="en" sz="4700">
                <a:solidFill>
                  <a:srgbClr val="FFFFFF"/>
                </a:solidFill>
                <a:latin typeface="Oswald"/>
                <a:ea typeface="Oswald"/>
                <a:cs typeface="Oswald"/>
                <a:sym typeface="Oswald"/>
              </a:rPr>
              <a:t>!</a:t>
            </a:r>
            <a:endParaRPr sz="47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You are looking through a piece of paper for heaven’s sake! You will capture most of the detail looking at your print at your table.</a:t>
            </a:r>
            <a:endParaRPr sz="1100">
              <a:solidFill>
                <a:srgbClr val="CCCCCC"/>
              </a:solidFill>
              <a:latin typeface="Average"/>
              <a:ea typeface="Average"/>
              <a:cs typeface="Average"/>
              <a:sym typeface="Average"/>
            </a:endParaRPr>
          </a:p>
        </p:txBody>
      </p:sp>
      <p:sp>
        <p:nvSpPr>
          <p:cNvPr descr="Translations" id="541" name="Google Shape;541;p93"/>
          <p:cNvSpPr txBox="1"/>
          <p:nvPr/>
        </p:nvSpPr>
        <p:spPr>
          <a:xfrm>
            <a:off x="4104475" y="0"/>
            <a:ext cx="5039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የብርሃን ጠረጴዛዎች በቅርጾች እና በመጠን ይረዱዎታል, ዝርዝር አይደሉም.</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تساعدك الطاولات الخفيفة على التعرف على الأشكال والأحجام، وليس على التفاصيل.</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Les taules lleugeres us ajuden amb les formes i mides, no amb els detalls.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光桌可以帮助您了解形状和大小，而不是细节。</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میزهای سبک به شما در اشکال و اندازه کمک می کنند، نه جزئیات.</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प्रकाश तालिकाएं आपको आकार और आकृति में मदद करती हैं, विवरण में नहीं।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ライト テーブルは、詳細ではなく、形状とサイズを把握するのに役立ちます。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라이트 테이블은 모양과 크기를 다루는 데 도움이 되지만, 세부 사항은 다루지 않습니다.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Tabloyên ronahiyê bi şekl û mezinan, ne bi hûrgulî, ji we re dibin alîkar.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Mesas de luz ajudam você com formas e tamanhos, não com detalhes.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ਲਾਈਟ ਟੇਬਲ ਆਕਾਰਾਂ ਅਤੇ ਆਕਾਰਾਂ ਵਿੱਚ ਤੁਹਾਡੀ ਮਦਦ ਕਰਦੇ ਹਨ, ਵੇਰਵੇ ਨਹੀਂ।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Световые столы помогут вам с формами и размерами, но не с деталями.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Miisaska khafiifka ah waxay kaa caawinayaan qaababka iyo cabbirrada, ma aha faahfaahin.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Las mesas de luz te ayudan con las formas y los tamaños, no con los detalles.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Majedwali mepesi hukusaidia kwa maumbo na saizi, sio maelezo.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Tinutulungan ka ng mga light table sa mga hugis at sukat, hindi sa detalye.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Işıklı masalar detaylarla değil, şekiller ve boyutlarla ilgilenmenize yardımcı olur.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Світлові столи допомагають вам із формами та розмірами, а не деталями.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Bảng ánh sáng giúp bạn xác định hình dạng và kích thước, không phải chi tiết.</a:t>
            </a:r>
            <a:endParaRPr sz="1350">
              <a:solidFill>
                <a:srgbClr val="AAAAAA"/>
              </a:solidFill>
              <a:latin typeface="Average"/>
              <a:ea typeface="Average"/>
              <a:cs typeface="Average"/>
              <a:sym typeface="Averag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descr="Translations" id="546" name="Google Shape;546;p94"/>
          <p:cNvSpPr txBox="1"/>
          <p:nvPr/>
        </p:nvSpPr>
        <p:spPr>
          <a:xfrm>
            <a:off x="3882000" y="0"/>
            <a:ext cx="5262000" cy="38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በመደበኛ ጠረጴዛ ላይ ፕሮጀክትዎን ያጥሉት.</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قم بتظليل مشروعك على طاولة عادية.</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Ombreu el vostre projecte sobre una taula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在普通桌子上为您的项目着色。</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پروژه خود را روی یک میز معمولی سایه بزنید.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अपने प्रोजेक्ट को एक नियमित मेज पर छायांकित करें।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通常のテーブルでプロジェクトをシェーディングします。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일반 테이블 위에 프로젝트를 올려놓으세요.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Projeya xwe li ser maseyek birêkûpêk siya 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Sombreie seu projeto em uma mesa comum.</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ਆਪਣੇ ਪ੍ਰੋਜੈਕਟ ਨੂੰ ਇੱਕ ਨਿਯਮਤ ਟੇਬਲ 'ਤੇ ਸ਼ੇਡ ਕਰੋ.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Расположите свой проект на обычном столе.</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 hadh mashruucaaga miiska caadiga ah.</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Sombrea tu proyecto sobre una mesa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Weka kivuli mradi wako kwenye meza ya kawaida.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I-shade ang iyong proyekto sa isang regular na mesa.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Projenizi normal bir masanın üzerine gölgelendirin.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Заштрихуйте свій проект на звичайному столі.</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Tô bóng dự án của bạn trên một chiếc bàn thông thường.</a:t>
            </a:r>
            <a:endParaRPr sz="2000">
              <a:solidFill>
                <a:srgbClr val="AAAAAA"/>
              </a:solidFill>
              <a:latin typeface="Average"/>
              <a:ea typeface="Average"/>
              <a:cs typeface="Average"/>
              <a:sym typeface="Average"/>
            </a:endParaRPr>
          </a:p>
        </p:txBody>
      </p:sp>
      <p:grpSp>
        <p:nvGrpSpPr>
          <p:cNvPr id="547" name="Google Shape;547;p94"/>
          <p:cNvGrpSpPr/>
          <p:nvPr/>
        </p:nvGrpSpPr>
        <p:grpSpPr>
          <a:xfrm>
            <a:off x="0" y="0"/>
            <a:ext cx="9143999" cy="6858000"/>
            <a:chOff x="0" y="0"/>
            <a:chExt cx="9143999" cy="6858000"/>
          </a:xfrm>
        </p:grpSpPr>
        <p:sp>
          <p:nvSpPr>
            <p:cNvPr id="548" name="Google Shape;548;p94"/>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300">
                  <a:solidFill>
                    <a:srgbClr val="00FF00"/>
                  </a:solidFill>
                  <a:latin typeface="Oswald"/>
                  <a:ea typeface="Oswald"/>
                  <a:cs typeface="Oswald"/>
                  <a:sym typeface="Oswald"/>
                </a:rPr>
                <a:t>Shade </a:t>
              </a:r>
              <a:r>
                <a:rPr lang="en" sz="5300">
                  <a:solidFill>
                    <a:srgbClr val="FFFFFF"/>
                  </a:solidFill>
                  <a:latin typeface="Oswald"/>
                  <a:ea typeface="Oswald"/>
                  <a:cs typeface="Oswald"/>
                  <a:sym typeface="Oswald"/>
                </a:rPr>
                <a:t>your project on a </a:t>
              </a:r>
              <a:r>
                <a:rPr lang="en" sz="5300">
                  <a:solidFill>
                    <a:srgbClr val="00FF00"/>
                  </a:solidFill>
                  <a:latin typeface="Oswald"/>
                  <a:ea typeface="Oswald"/>
                  <a:cs typeface="Oswald"/>
                  <a:sym typeface="Oswald"/>
                </a:rPr>
                <a:t>regular table</a:t>
              </a:r>
              <a:endParaRPr sz="5300">
                <a:solidFill>
                  <a:srgbClr val="00FF00"/>
                </a:solidFill>
                <a:latin typeface="Oswald"/>
                <a:ea typeface="Oswald"/>
                <a:cs typeface="Oswald"/>
                <a:sym typeface="Oswald"/>
              </a:endParaRPr>
            </a:p>
            <a:p>
              <a:pPr indent="0" lvl="0" marL="0" rtl="0" algn="ctr">
                <a:spcBef>
                  <a:spcPts val="0"/>
                </a:spcBef>
                <a:spcAft>
                  <a:spcPts val="0"/>
                </a:spcAft>
                <a:buNone/>
              </a:pPr>
              <a:r>
                <a:t/>
              </a: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b="1" lang="en" sz="3300">
                  <a:solidFill>
                    <a:srgbClr val="EA9999"/>
                  </a:solidFill>
                  <a:latin typeface="Average"/>
                  <a:ea typeface="Average"/>
                  <a:cs typeface="Average"/>
                  <a:sym typeface="Average"/>
                </a:rPr>
                <a:t>Shading on a light table is terrible.  </a:t>
              </a:r>
              <a:br>
                <a:rPr b="1" lang="en" sz="3300">
                  <a:solidFill>
                    <a:srgbClr val="EA9999"/>
                  </a:solidFill>
                  <a:latin typeface="Average"/>
                  <a:ea typeface="Average"/>
                  <a:cs typeface="Average"/>
                  <a:sym typeface="Average"/>
                </a:rPr>
              </a:b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lang="en" sz="3300">
                  <a:solidFill>
                    <a:srgbClr val="CCCCCC"/>
                  </a:solidFill>
                  <a:latin typeface="Average"/>
                  <a:ea typeface="Average"/>
                  <a:cs typeface="Average"/>
                  <a:sym typeface="Average"/>
                </a:rPr>
                <a:t>It makes your project pale, low contrast and streaky.</a:t>
              </a:r>
              <a:endParaRPr sz="1700">
                <a:solidFill>
                  <a:srgbClr val="CCCCCC"/>
                </a:solidFill>
                <a:latin typeface="Average"/>
                <a:ea typeface="Average"/>
                <a:cs typeface="Average"/>
                <a:sym typeface="Average"/>
              </a:endParaRPr>
            </a:p>
          </p:txBody>
        </p:sp>
        <p:pic>
          <p:nvPicPr>
            <p:cNvPr id="549" name="Google Shape;549;p94"/>
            <p:cNvPicPr preferRelativeResize="0"/>
            <p:nvPr/>
          </p:nvPicPr>
          <p:blipFill>
            <a:blip r:embed="rId3">
              <a:alphaModFix/>
            </a:blip>
            <a:stretch>
              <a:fillRect/>
            </a:stretch>
          </p:blipFill>
          <p:spPr>
            <a:xfrm>
              <a:off x="3882000" y="3883475"/>
              <a:ext cx="2269563" cy="2974525"/>
            </a:xfrm>
            <a:prstGeom prst="rect">
              <a:avLst/>
            </a:prstGeom>
            <a:noFill/>
            <a:ln>
              <a:noFill/>
            </a:ln>
          </p:spPr>
        </p:pic>
        <p:pic>
          <p:nvPicPr>
            <p:cNvPr id="550" name="Google Shape;550;p94"/>
            <p:cNvPicPr preferRelativeResize="0"/>
            <p:nvPr/>
          </p:nvPicPr>
          <p:blipFill>
            <a:blip r:embed="rId4">
              <a:alphaModFix/>
            </a:blip>
            <a:stretch>
              <a:fillRect/>
            </a:stretch>
          </p:blipFill>
          <p:spPr>
            <a:xfrm>
              <a:off x="7055882" y="3883475"/>
              <a:ext cx="2088117" cy="2974525"/>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95"/>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You can make a </a:t>
            </a:r>
            <a:r>
              <a:rPr lang="en" sz="4400">
                <a:solidFill>
                  <a:srgbClr val="FFFF00"/>
                </a:solidFill>
                <a:latin typeface="Oswald"/>
                <a:ea typeface="Oswald"/>
                <a:cs typeface="Oswald"/>
                <a:sym typeface="Oswald"/>
              </a:rPr>
              <a:t>brighter/higher contrast </a:t>
            </a:r>
            <a:r>
              <a:rPr lang="en" sz="4400">
                <a:solidFill>
                  <a:srgbClr val="FFFFFF"/>
                </a:solidFill>
                <a:latin typeface="Oswald"/>
                <a:ea typeface="Oswald"/>
                <a:cs typeface="Oswald"/>
                <a:sym typeface="Oswald"/>
              </a:rPr>
              <a:t>version for tomorrow so you can get </a:t>
            </a:r>
            <a:r>
              <a:rPr lang="en" sz="4400">
                <a:solidFill>
                  <a:srgbClr val="00FF00"/>
                </a:solidFill>
                <a:latin typeface="Oswald"/>
                <a:ea typeface="Oswald"/>
                <a:cs typeface="Oswald"/>
                <a:sym typeface="Oswald"/>
              </a:rPr>
              <a:t>shapes out of your shadows</a:t>
            </a:r>
            <a:r>
              <a:rPr lang="en" sz="4400">
                <a:solidFill>
                  <a:srgbClr val="FFFFFF"/>
                </a:solidFill>
                <a:latin typeface="Oswald"/>
                <a:ea typeface="Oswald"/>
                <a:cs typeface="Oswald"/>
                <a:sym typeface="Oswald"/>
              </a:rPr>
              <a:t>.</a:t>
            </a:r>
            <a:r>
              <a:rPr lang="en" sz="2600">
                <a:solidFill>
                  <a:srgbClr val="FFFFFF"/>
                </a:solidFill>
                <a:latin typeface="Average"/>
                <a:ea typeface="Average"/>
                <a:cs typeface="Average"/>
                <a:sym typeface="Average"/>
              </a:rPr>
              <a:t> </a:t>
            </a:r>
            <a:endParaRPr sz="26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It is not perfect, but it helps. </a:t>
            </a:r>
            <a:endParaRPr sz="1200">
              <a:solidFill>
                <a:srgbClr val="CCCCCC"/>
              </a:solidFill>
              <a:latin typeface="Average"/>
              <a:ea typeface="Average"/>
              <a:cs typeface="Average"/>
              <a:sym typeface="Average"/>
            </a:endParaRPr>
          </a:p>
        </p:txBody>
      </p:sp>
      <p:sp>
        <p:nvSpPr>
          <p:cNvPr descr="Translations" id="556" name="Google Shape;556;p95"/>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በጥላዎ ውስጥ ለዝርዝር ብሩህ / ከፍተኛ የንፅፅር ስሪት መስራት ይችላሉ.</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يمكنك إنشاء نسخة أكثر سطوعًا/بتباين أعلى للتفاصيل في الظلال.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Podeu fer una versió de contrast més brillant/alt per obtenir detalls a les vostres ombres.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您可以制作更亮/对比度更高的版本来显示阴影中的细节。</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شما می توانید یک نسخه کنتراست روشن تر/بالاتر برای جزئیات در سایه های خود بسازید.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आप अपनी छायाओं में विस्तार के लिए अधिक उज्ज्वल/उच्च कंट्रास्ट संस्करण बना सकते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影の細部をより明るく、コントラストを高くしたバージョンを作成できます。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그림자의 디테일을 위해 더 밝거나 대비가 높은 버전을 만들 수 있습니다.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Hûn dikarin ji bo hûrgulî di siyên xwe de guhertoyek berevajîtir/bilindtir çêbikin.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Você pode fazer uma versão mais brilhante/de maior contraste para dar mais detalhes às suas sombras.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ਤੁਸੀਂ ਆਪਣੇ ਪਰਛਾਵੇਂ ਵਿੱਚ ਵੇਰਵੇ ਲਈ ਇੱਕ ਚਮਕਦਾਰ/ਉੱਚ ਕੰਟਰਾਸਟ ਸੰਸਕਰਣ ਬਣਾ ਸਕਦੇ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Вы можете сделать более яркую/контрастную версию для детализации теней.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Waxaad samayn kartaa nooc ka duwan oo dhalaalaya/sare si aad u faahfaahiso hadhkaaga.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Puedes crear una versión más brillante y con mayor contraste para agregar más detalles a tus sombras.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Unaweza kutengeneza toleo la utofautishaji angavu zaidi kwa maelezo zaidi katika vivuli vyako.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Maaari kang gumawa ng mas maliwanag/mas mataas na contrast na bersyon para sa detalye sa iyong mga anino.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Gölgelerinizdeki detayları daha parlak/yüksek kontrastlı bir versiyonla ortaya çıkarabilirsiniz.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Ви можете зробити більш яскраву/контрастну версію для деталізації ваших тіней.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Bạn có thể tạo phiên bản sáng hơn/có độ tương phản cao hơn để làm nổi bật chi tiết trong bóng tối.</a:t>
            </a:r>
            <a:endParaRPr sz="850">
              <a:solidFill>
                <a:srgbClr val="AAAAAA"/>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descr="Translations" id="561" name="Google Shape;561;p96"/>
          <p:cNvSpPr txBox="1"/>
          <p:nvPr/>
        </p:nvSpPr>
        <p:spPr>
          <a:xfrm>
            <a:off x="0" y="0"/>
            <a:ext cx="4931100" cy="336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Which version has better detail in the shadows?</a:t>
            </a:r>
            <a:endParaRPr sz="4800">
              <a:solidFill>
                <a:srgbClr val="FFFFFF"/>
              </a:solidFill>
              <a:latin typeface="Oswald"/>
              <a:ea typeface="Oswald"/>
              <a:cs typeface="Oswald"/>
              <a:sym typeface="Oswald"/>
            </a:endParaRPr>
          </a:p>
        </p:txBody>
      </p:sp>
      <p:sp>
        <p:nvSpPr>
          <p:cNvPr descr="Translations" id="562" name="Google Shape;562;p96"/>
          <p:cNvSpPr txBox="1"/>
          <p:nvPr/>
        </p:nvSpPr>
        <p:spPr>
          <a:xfrm>
            <a:off x="4930950" y="0"/>
            <a:ext cx="4213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50">
                <a:solidFill>
                  <a:srgbClr val="AAAAAA"/>
                </a:solidFill>
                <a:latin typeface="Average"/>
                <a:ea typeface="Average"/>
                <a:cs typeface="Average"/>
                <a:sym typeface="Average"/>
              </a:rPr>
              <a:t>በጥላ ውስጥ የትኛው ስሪት የተሻለ ዝርዝር አለው?</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أي إصدار يحتوي على تفاصيل أفضل في الظلال؟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Quina versió té millor detall a les ombres?</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哪个版本的阴影细节更佳？</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کدام نسخه جزئیات بهتری در سایه دارد؟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किस संस्करण में छाया में बेहतर विवरण है?</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どちらのバージョンの方が影のディテールが優れていますか?</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어느 버전이 그림자 부분의 디테일이 더 나은가요?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Kîjan versiyon di siyê de hûrguliyên çêtir heye?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Qual versão tem mais detalhes nas sombras?</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ਕਿਹੜੇ ਸੰਸਕਰਣ ਵਿੱਚ ਸ਼ੈਡੋ ਵਿੱਚ ਬਿਹਤਰ ਵੇਰਵੇ ਹਨ?</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В какой версии лучше детализация теней?</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Noockee ayaa faahfaahin wanaagsan ku leh hooska?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¿Qué versión tiene mejor detalle en las sombras?</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Ni toleo gani lina maelezo bora kwenye vivuli?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Aling bersyon ang may mas mahusay na detalye sa mga anino?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Hangi versiyonda gölgelerdeki detaylar daha iyi?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Яка версія має кращу деталізацію в тіні?</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Phiên bản nào có chi tiết bóng tối tốt hơn?</a:t>
            </a:r>
            <a:endParaRPr sz="1650">
              <a:solidFill>
                <a:srgbClr val="CACACA"/>
              </a:solidFill>
              <a:latin typeface="Average"/>
              <a:ea typeface="Average"/>
              <a:cs typeface="Average"/>
              <a:sym typeface="Average"/>
            </a:endParaRPr>
          </a:p>
        </p:txBody>
      </p:sp>
      <p:pic>
        <p:nvPicPr>
          <p:cNvPr id="563" name="Google Shape;563;p96"/>
          <p:cNvPicPr preferRelativeResize="0"/>
          <p:nvPr/>
        </p:nvPicPr>
        <p:blipFill rotWithShape="1">
          <a:blip r:embed="rId3">
            <a:alphaModFix/>
          </a:blip>
          <a:srcRect b="0" l="0" r="0" t="0"/>
          <a:stretch/>
        </p:blipFill>
        <p:spPr>
          <a:xfrm>
            <a:off x="0" y="3367275"/>
            <a:ext cx="2465474" cy="3490724"/>
          </a:xfrm>
          <a:prstGeom prst="rect">
            <a:avLst/>
          </a:prstGeom>
          <a:noFill/>
          <a:ln>
            <a:noFill/>
          </a:ln>
        </p:spPr>
      </p:pic>
      <p:pic>
        <p:nvPicPr>
          <p:cNvPr id="564" name="Google Shape;564;p96"/>
          <p:cNvPicPr preferRelativeResize="0"/>
          <p:nvPr/>
        </p:nvPicPr>
        <p:blipFill rotWithShape="1">
          <a:blip r:embed="rId4">
            <a:alphaModFix/>
          </a:blip>
          <a:srcRect b="0" l="0" r="0" t="0"/>
          <a:stretch/>
        </p:blipFill>
        <p:spPr>
          <a:xfrm>
            <a:off x="2465475" y="3367275"/>
            <a:ext cx="2465474" cy="34907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descr="All text" id="569" name="Google Shape;569;p97"/>
          <p:cNvSpPr txBox="1"/>
          <p:nvPr/>
        </p:nvSpPr>
        <p:spPr>
          <a:xfrm>
            <a:off x="0" y="6164200"/>
            <a:ext cx="9144000" cy="69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rgbClr val="FFFFFF"/>
                </a:solidFill>
                <a:latin typeface="Oswald"/>
                <a:ea typeface="Oswald"/>
                <a:cs typeface="Oswald"/>
                <a:sym typeface="Oswald"/>
              </a:rPr>
              <a:t>You can adjust contrast and brightness to show details in your shadows</a:t>
            </a:r>
            <a:endParaRPr sz="2100">
              <a:solidFill>
                <a:srgbClr val="FFFFFF"/>
              </a:solidFill>
              <a:latin typeface="Oswald"/>
              <a:ea typeface="Oswald"/>
              <a:cs typeface="Oswald"/>
              <a:sym typeface="Oswald"/>
            </a:endParaRPr>
          </a:p>
        </p:txBody>
      </p:sp>
      <p:pic>
        <p:nvPicPr>
          <p:cNvPr id="570" name="Google Shape;570;p97"/>
          <p:cNvPicPr preferRelativeResize="0"/>
          <p:nvPr/>
        </p:nvPicPr>
        <p:blipFill>
          <a:blip r:embed="rId3">
            <a:alphaModFix/>
          </a:blip>
          <a:stretch>
            <a:fillRect/>
          </a:stretch>
        </p:blipFill>
        <p:spPr>
          <a:xfrm>
            <a:off x="169000" y="0"/>
            <a:ext cx="4402996" cy="6164200"/>
          </a:xfrm>
          <a:prstGeom prst="rect">
            <a:avLst/>
          </a:prstGeom>
          <a:noFill/>
          <a:ln>
            <a:noFill/>
          </a:ln>
        </p:spPr>
      </p:pic>
      <p:pic>
        <p:nvPicPr>
          <p:cNvPr id="571" name="Google Shape;571;p97"/>
          <p:cNvPicPr preferRelativeResize="0"/>
          <p:nvPr/>
        </p:nvPicPr>
        <p:blipFill>
          <a:blip r:embed="rId4">
            <a:alphaModFix/>
          </a:blip>
          <a:stretch>
            <a:fillRect/>
          </a:stretch>
        </p:blipFill>
        <p:spPr>
          <a:xfrm>
            <a:off x="4572000" y="0"/>
            <a:ext cx="4402996" cy="6164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descr="All text" id="576" name="Google Shape;576;p98"/>
          <p:cNvSpPr txBox="1"/>
          <p:nvPr/>
        </p:nvSpPr>
        <p:spPr>
          <a:xfrm>
            <a:off x="0" y="6164200"/>
            <a:ext cx="9144000" cy="69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rgbClr val="FFFFFF"/>
                </a:solidFill>
                <a:latin typeface="Oswald"/>
                <a:ea typeface="Oswald"/>
                <a:cs typeface="Oswald"/>
                <a:sym typeface="Oswald"/>
              </a:rPr>
              <a:t>You can adjust contrast and brightness to show details in your shadows</a:t>
            </a:r>
            <a:endParaRPr sz="2100">
              <a:solidFill>
                <a:srgbClr val="FFFFFF"/>
              </a:solidFill>
              <a:latin typeface="Oswald"/>
              <a:ea typeface="Oswald"/>
              <a:cs typeface="Oswald"/>
              <a:sym typeface="Oswald"/>
            </a:endParaRPr>
          </a:p>
        </p:txBody>
      </p:sp>
      <p:pic>
        <p:nvPicPr>
          <p:cNvPr id="577" name="Google Shape;577;p98"/>
          <p:cNvPicPr preferRelativeResize="0"/>
          <p:nvPr/>
        </p:nvPicPr>
        <p:blipFill>
          <a:blip r:embed="rId3">
            <a:alphaModFix/>
          </a:blip>
          <a:stretch>
            <a:fillRect/>
          </a:stretch>
        </p:blipFill>
        <p:spPr>
          <a:xfrm>
            <a:off x="169000" y="0"/>
            <a:ext cx="4402996" cy="6164200"/>
          </a:xfrm>
          <a:prstGeom prst="rect">
            <a:avLst/>
          </a:prstGeom>
          <a:noFill/>
          <a:ln>
            <a:noFill/>
          </a:ln>
        </p:spPr>
      </p:pic>
      <p:pic>
        <p:nvPicPr>
          <p:cNvPr id="578" name="Google Shape;578;p98"/>
          <p:cNvPicPr preferRelativeResize="0"/>
          <p:nvPr/>
        </p:nvPicPr>
        <p:blipFill>
          <a:blip r:embed="rId4">
            <a:alphaModFix/>
          </a:blip>
          <a:stretch>
            <a:fillRect/>
          </a:stretch>
        </p:blipFill>
        <p:spPr>
          <a:xfrm>
            <a:off x="4572000" y="0"/>
            <a:ext cx="4402996" cy="6164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descr="All text" id="583" name="Google Shape;583;p99"/>
          <p:cNvSpPr txBox="1"/>
          <p:nvPr/>
        </p:nvSpPr>
        <p:spPr>
          <a:xfrm>
            <a:off x="0" y="6164200"/>
            <a:ext cx="9144000" cy="69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rgbClr val="FFFFFF"/>
                </a:solidFill>
                <a:latin typeface="Oswald"/>
                <a:ea typeface="Oswald"/>
                <a:cs typeface="Oswald"/>
                <a:sym typeface="Oswald"/>
              </a:rPr>
              <a:t>You can adjust contrast and brightness to show details in your shadows</a:t>
            </a:r>
            <a:endParaRPr sz="2100">
              <a:solidFill>
                <a:srgbClr val="FFFFFF"/>
              </a:solidFill>
              <a:latin typeface="Oswald"/>
              <a:ea typeface="Oswald"/>
              <a:cs typeface="Oswald"/>
              <a:sym typeface="Oswald"/>
            </a:endParaRPr>
          </a:p>
        </p:txBody>
      </p:sp>
      <p:pic>
        <p:nvPicPr>
          <p:cNvPr id="584" name="Google Shape;584;p99"/>
          <p:cNvPicPr preferRelativeResize="0"/>
          <p:nvPr/>
        </p:nvPicPr>
        <p:blipFill>
          <a:blip r:embed="rId3">
            <a:alphaModFix/>
          </a:blip>
          <a:stretch>
            <a:fillRect/>
          </a:stretch>
        </p:blipFill>
        <p:spPr>
          <a:xfrm>
            <a:off x="169000" y="0"/>
            <a:ext cx="4402996" cy="6164200"/>
          </a:xfrm>
          <a:prstGeom prst="rect">
            <a:avLst/>
          </a:prstGeom>
          <a:noFill/>
          <a:ln>
            <a:noFill/>
          </a:ln>
        </p:spPr>
      </p:pic>
      <p:pic>
        <p:nvPicPr>
          <p:cNvPr id="585" name="Google Shape;585;p99"/>
          <p:cNvPicPr preferRelativeResize="0"/>
          <p:nvPr/>
        </p:nvPicPr>
        <p:blipFill>
          <a:blip r:embed="rId4">
            <a:alphaModFix/>
          </a:blip>
          <a:stretch>
            <a:fillRect/>
          </a:stretch>
        </p:blipFill>
        <p:spPr>
          <a:xfrm>
            <a:off x="4572000" y="0"/>
            <a:ext cx="4402996" cy="6164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0" name="Shape 300"/>
        <p:cNvGrpSpPr/>
        <p:nvPr/>
      </p:nvGrpSpPr>
      <p:grpSpPr>
        <a:xfrm>
          <a:off x="0" y="0"/>
          <a:ext cx="0" cy="0"/>
          <a:chOff x="0" y="0"/>
          <a:chExt cx="0" cy="0"/>
        </a:xfrm>
      </p:grpSpPr>
      <p:sp>
        <p:nvSpPr>
          <p:cNvPr id="301" name="Google Shape;301;p55"/>
          <p:cNvSpPr txBox="1"/>
          <p:nvPr/>
        </p:nvSpPr>
        <p:spPr>
          <a:xfrm>
            <a:off x="-75" y="6090575"/>
            <a:ext cx="9144000" cy="7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abin"/>
                <a:ea typeface="Cabin"/>
                <a:cs typeface="Cabin"/>
                <a:sym typeface="Cabin"/>
              </a:rPr>
              <a:t>Arielle Twist</a:t>
            </a:r>
            <a:r>
              <a:rPr i="1" lang="en" sz="2400">
                <a:solidFill>
                  <a:srgbClr val="B7B7B7"/>
                </a:solidFill>
                <a:latin typeface="Cabin"/>
                <a:ea typeface="Cabin"/>
                <a:cs typeface="Cabin"/>
                <a:sym typeface="Cabin"/>
              </a:rPr>
              <a:t> (Cree) </a:t>
            </a:r>
            <a:r>
              <a:rPr i="1" lang="en" sz="2400" u="sng">
                <a:solidFill>
                  <a:schemeClr val="hlink"/>
                </a:solidFill>
                <a:latin typeface="Cabin"/>
                <a:ea typeface="Cabin"/>
                <a:cs typeface="Cabin"/>
                <a:sym typeface="Cabin"/>
                <a:hlinkClick r:id="rId3"/>
              </a:rPr>
              <a:t>@ArielleTwist</a:t>
            </a:r>
            <a:r>
              <a:rPr i="1" lang="en" sz="2400">
                <a:solidFill>
                  <a:srgbClr val="B7B7B7"/>
                </a:solidFill>
                <a:latin typeface="Cabin"/>
                <a:ea typeface="Cabin"/>
                <a:cs typeface="Cabin"/>
                <a:sym typeface="Cabin"/>
              </a:rPr>
              <a:t>, </a:t>
            </a:r>
            <a:endParaRPr b="1" sz="2400">
              <a:solidFill>
                <a:srgbClr val="FFFFFF"/>
              </a:solidFill>
              <a:latin typeface="Cabin"/>
              <a:ea typeface="Cabin"/>
              <a:cs typeface="Cabin"/>
              <a:sym typeface="Cabin"/>
            </a:endParaRPr>
          </a:p>
          <a:p>
            <a:pPr indent="0" lvl="0" marL="0" rtl="0" algn="ctr">
              <a:spcBef>
                <a:spcPts val="0"/>
              </a:spcBef>
              <a:spcAft>
                <a:spcPts val="0"/>
              </a:spcAft>
              <a:buNone/>
            </a:pPr>
            <a:r>
              <a:rPr b="1" i="1" lang="en" sz="2400">
                <a:solidFill>
                  <a:srgbClr val="FFFFFF"/>
                </a:solidFill>
                <a:latin typeface="Cabin"/>
                <a:ea typeface="Cabin"/>
                <a:cs typeface="Cabin"/>
                <a:sym typeface="Cabin"/>
              </a:rPr>
              <a:t>I’m Huntin’ 4 You, </a:t>
            </a:r>
            <a:r>
              <a:rPr lang="en" sz="2400">
                <a:solidFill>
                  <a:srgbClr val="B7B7B7"/>
                </a:solidFill>
                <a:latin typeface="Cabin"/>
                <a:ea typeface="Cabin"/>
                <a:cs typeface="Cabin"/>
                <a:sym typeface="Cabin"/>
              </a:rPr>
              <a:t>2023. Digital Illustration.</a:t>
            </a:r>
            <a:endParaRPr i="1" sz="2400">
              <a:solidFill>
                <a:srgbClr val="B7B7B7"/>
              </a:solidFill>
              <a:latin typeface="Cabin"/>
              <a:ea typeface="Cabin"/>
              <a:cs typeface="Cabin"/>
              <a:sym typeface="Cabin"/>
            </a:endParaRPr>
          </a:p>
        </p:txBody>
      </p:sp>
      <p:pic>
        <p:nvPicPr>
          <p:cNvPr id="302" name="Google Shape;302;p55"/>
          <p:cNvPicPr preferRelativeResize="0"/>
          <p:nvPr/>
        </p:nvPicPr>
        <p:blipFill>
          <a:blip r:embed="rId4">
            <a:alphaModFix/>
          </a:blip>
          <a:stretch>
            <a:fillRect/>
          </a:stretch>
        </p:blipFill>
        <p:spPr>
          <a:xfrm>
            <a:off x="-8162" y="533400"/>
            <a:ext cx="4572000" cy="5242892"/>
          </a:xfrm>
          <a:prstGeom prst="rect">
            <a:avLst/>
          </a:prstGeom>
          <a:noFill/>
          <a:ln>
            <a:noFill/>
          </a:ln>
        </p:spPr>
      </p:pic>
      <p:pic>
        <p:nvPicPr>
          <p:cNvPr id="303" name="Google Shape;303;p55"/>
          <p:cNvPicPr preferRelativeResize="0"/>
          <p:nvPr/>
        </p:nvPicPr>
        <p:blipFill rotWithShape="1">
          <a:blip r:embed="rId5">
            <a:alphaModFix/>
          </a:blip>
          <a:srcRect b="9501" l="0" r="0" t="3731"/>
          <a:stretch/>
        </p:blipFill>
        <p:spPr>
          <a:xfrm>
            <a:off x="4563850" y="533400"/>
            <a:ext cx="4572000" cy="5242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descr="Translations" id="590" name="Google Shape;590;p100"/>
          <p:cNvSpPr txBox="1"/>
          <p:nvPr/>
        </p:nvSpPr>
        <p:spPr>
          <a:xfrm>
            <a:off x="0" y="0"/>
            <a:ext cx="9144000" cy="22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can make a </a:t>
            </a:r>
            <a:r>
              <a:rPr lang="en" sz="4800">
                <a:solidFill>
                  <a:srgbClr val="00FF00"/>
                </a:solidFill>
                <a:latin typeface="Oswald"/>
                <a:ea typeface="Oswald"/>
                <a:cs typeface="Oswald"/>
                <a:sym typeface="Oswald"/>
              </a:rPr>
              <a:t>copy </a:t>
            </a:r>
            <a:r>
              <a:rPr lang="en" sz="4800">
                <a:solidFill>
                  <a:srgbClr val="FFFFFF"/>
                </a:solidFill>
                <a:latin typeface="Oswald"/>
                <a:ea typeface="Oswald"/>
                <a:cs typeface="Oswald"/>
                <a:sym typeface="Oswald"/>
              </a:rPr>
              <a:t>of your portrait in your slides and then </a:t>
            </a:r>
            <a:r>
              <a:rPr lang="en" sz="4800">
                <a:solidFill>
                  <a:srgbClr val="00FF00"/>
                </a:solidFill>
                <a:latin typeface="Oswald"/>
                <a:ea typeface="Oswald"/>
                <a:cs typeface="Oswald"/>
                <a:sym typeface="Oswald"/>
              </a:rPr>
              <a:t>adjust </a:t>
            </a:r>
            <a:r>
              <a:rPr lang="en" sz="4800">
                <a:solidFill>
                  <a:srgbClr val="FFFFFF"/>
                </a:solidFill>
                <a:latin typeface="Oswald"/>
                <a:ea typeface="Oswald"/>
                <a:cs typeface="Oswald"/>
                <a:sym typeface="Oswald"/>
              </a:rPr>
              <a:t>it to show better </a:t>
            </a:r>
            <a:r>
              <a:rPr lang="en" sz="4800">
                <a:solidFill>
                  <a:srgbClr val="00FF00"/>
                </a:solidFill>
                <a:latin typeface="Oswald"/>
                <a:ea typeface="Oswald"/>
                <a:cs typeface="Oswald"/>
                <a:sym typeface="Oswald"/>
              </a:rPr>
              <a:t>shadow detail</a:t>
            </a:r>
            <a:r>
              <a:rPr lang="en" sz="4800">
                <a:solidFill>
                  <a:srgbClr val="FFFFFF"/>
                </a:solidFill>
                <a:latin typeface="Oswald"/>
                <a:ea typeface="Oswald"/>
                <a:cs typeface="Oswald"/>
                <a:sym typeface="Oswald"/>
              </a:rPr>
              <a:t>. </a:t>
            </a:r>
            <a:endParaRPr sz="4800">
              <a:solidFill>
                <a:srgbClr val="FFFFFF"/>
              </a:solidFill>
              <a:latin typeface="Oswald"/>
              <a:ea typeface="Oswald"/>
              <a:cs typeface="Oswald"/>
              <a:sym typeface="Oswald"/>
            </a:endParaRPr>
          </a:p>
        </p:txBody>
      </p:sp>
      <p:sp>
        <p:nvSpPr>
          <p:cNvPr descr="Translations" id="591" name="Google Shape;591;p100"/>
          <p:cNvSpPr txBox="1"/>
          <p:nvPr/>
        </p:nvSpPr>
        <p:spPr>
          <a:xfrm>
            <a:off x="0" y="2295300"/>
            <a:ext cx="9144000" cy="456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የቁም ምስልዎን በስላይድዎ ውስጥ ይቅዱ እና ከዚያ የተሻለ የጥላ ዝርዝሮችን ለማሳየት ያስተካክሉት።</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انسخ صورتك الشخصية في شرائحك ثم قم بتعديلها لإظهار تفاصيل الظل بشكل أفضل.</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Copieu el vostre retrat a les diapositives i, a continuació, ajusteu-lo per mostrar un millor detall de les ombres.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在幻灯片中复制您的肖像，然后进行调整以显示更好的阴影细节。</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پرتره خود را در اسلایدهای خود کپی کنید و سپس آن را تنظیم کنید تا جزئیات سایه بهتر نشان داده شود.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अपने स्लाइड में अपने चित्र की प्रतिलिपि बनाएँ और फिर बेहतर छाया विवरण दिखाने के लिए इसे समायोजित करें।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スライドに自分のポートレートをコピーし、影の詳細がよりよく見えるように調整します。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슬라이드에 인물 사진을 복사한 다음, 그림자의 세부 묘사가 더 잘 보이도록 조정합니다.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Portreya xwe di slaytên xwe de kopî bikin û dûv re wê sererast bikin da ku hûrguliyên siyê çêtir nîşan bidin.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Copie seu retrato nos slides e ajuste-o para mostrar melhores detalhes de sombra.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ਆਪਣੇ ਪੋਰਟਰੇਟ ਨੂੰ ਆਪਣੀਆਂ ਸਲਾਈਡਾਂ ਵਿੱਚ ਕਾਪੀ ਕਰੋ ਅਤੇ ਫਿਰ ਬਿਹਤਰ ਸ਼ੈਡੋ ਵੇਰਵੇ ਦਿਖਾਉਣ ਲਈ ਇਸਨੂੰ ਵਿਵਸਥਿਤ ਕਰੋ।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Скопируйте свой портрет на слайды, а затем отрегулируйте его так, чтобы лучше проявить детализацию теней.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Ku koobbi sawirkaaga sawiradaada ka dibna hagaaji si aad u muujiso tafaasiisha hadh wanaagsan.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Copia tu retrato en tus diapositivas y luego ajústalo para mostrar mejores detalles de sombras.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Nakili picha yako katika slaidi zako na kisha uirekebishe ili kuonyesha maelezo bora zaidi ya kivuli.</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Kopyahin ang iyong portrait sa iyong mga slide at pagkatapos ay ayusin ito upang magpakita ng mas magandang detalye ng anino.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Portrenizi slaytlarınıza kopyalayın ve daha iyi gölge ayrıntısı gösterecek şekilde ayarlayın.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Скопіюйте свій портрет на слайдах, а потім налаштуйте його, щоб відобразити кращі деталі тіні.</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Sao chép ảnh chân dung của bạn vào slide và sau đó điều chỉnh để hiển thị chi tiết bóng đổ tốt hơn.</a:t>
            </a:r>
            <a:endParaRPr sz="1450">
              <a:solidFill>
                <a:srgbClr val="CACACA"/>
              </a:solidFill>
              <a:latin typeface="Average"/>
              <a:ea typeface="Average"/>
              <a:cs typeface="Average"/>
              <a:sym typeface="Averag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5" name="Shape 595"/>
        <p:cNvGrpSpPr/>
        <p:nvPr/>
      </p:nvGrpSpPr>
      <p:grpSpPr>
        <a:xfrm>
          <a:off x="0" y="0"/>
          <a:ext cx="0" cy="0"/>
          <a:chOff x="0" y="0"/>
          <a:chExt cx="0" cy="0"/>
        </a:xfrm>
      </p:grpSpPr>
      <p:pic>
        <p:nvPicPr>
          <p:cNvPr id="596" name="Google Shape;596;p101"/>
          <p:cNvPicPr preferRelativeResize="0"/>
          <p:nvPr/>
        </p:nvPicPr>
        <p:blipFill>
          <a:blip r:embed="rId3">
            <a:alphaModFix/>
          </a:blip>
          <a:stretch>
            <a:fillRect/>
          </a:stretch>
        </p:blipFill>
        <p:spPr>
          <a:xfrm>
            <a:off x="0" y="2079750"/>
            <a:ext cx="4571299" cy="4549201"/>
          </a:xfrm>
          <a:prstGeom prst="rect">
            <a:avLst/>
          </a:prstGeom>
          <a:noFill/>
          <a:ln>
            <a:noFill/>
          </a:ln>
        </p:spPr>
      </p:pic>
      <p:sp>
        <p:nvSpPr>
          <p:cNvPr id="597" name="Google Shape;597;p101"/>
          <p:cNvSpPr txBox="1"/>
          <p:nvPr/>
        </p:nvSpPr>
        <p:spPr>
          <a:xfrm>
            <a:off x="0" y="0"/>
            <a:ext cx="9144000" cy="185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have </a:t>
            </a:r>
            <a:r>
              <a:rPr lang="en" sz="4800">
                <a:solidFill>
                  <a:srgbClr val="00FF00"/>
                </a:solidFill>
                <a:latin typeface="Oswald"/>
                <a:ea typeface="Oswald"/>
                <a:cs typeface="Oswald"/>
                <a:sym typeface="Oswald"/>
              </a:rPr>
              <a:t>two </a:t>
            </a:r>
            <a:r>
              <a:rPr lang="en" sz="4800">
                <a:solidFill>
                  <a:srgbClr val="FFFFFF"/>
                </a:solidFill>
                <a:latin typeface="Oswald"/>
                <a:ea typeface="Oswald"/>
                <a:cs typeface="Oswald"/>
                <a:sym typeface="Oswald"/>
              </a:rPr>
              <a:t>copies of your photo to work with</a:t>
            </a:r>
            <a:endParaRPr/>
          </a:p>
        </p:txBody>
      </p:sp>
      <p:sp>
        <p:nvSpPr>
          <p:cNvPr descr="Translations" id="598" name="Google Shape;598;p101"/>
          <p:cNvSpPr txBox="1"/>
          <p:nvPr/>
        </p:nvSpPr>
        <p:spPr>
          <a:xfrm>
            <a:off x="4571300" y="1850700"/>
            <a:ext cx="4571400" cy="500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አብሮ ለመስራት የፎቶዎ ሁለት ቅጂዎች አሉዎት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لديك نسختين من صورتك للعمل عليها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Tens dues còpies de la teva foto per treballar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您有两份照片可供使用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شما دو کپی از عکس خود برای کار دارید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आपके पास काम करने के लिए अपनी फ़ोटो की दो प्रतियाँ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作業に使える写真は2枚あります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작업할 사진 사본이 두 개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Du kopiyên wêneya we hene ku hûn pê re bixebitin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tem duas cópias da sua foto para trabalhar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ਤੁਹਾਡੇ ਕੋਲ ਕੰਮ ਕਰਨ ਲਈ ਤੁਹਾਡੀ ਫੋਟੋ ਦੀਆਂ ਦੋ ਕਾਪੀਆਂ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У вас есть две копии вашей фотографии для работы.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haysataa laba koobi oo sawirkaaga ah oo aad kula shaqaynayso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Tienes dos copias de tu foto para trabajar.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 nakala mbili za picha yako za kufanya kazi nazo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Mayroon kang dalawang kopya ng iyong larawan na gagawin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Çalışmak için fotoğrafınızın iki kopyası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У вас є дві копії вашої фотографії для роботи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có hai bản sao ảnh để làm việc</a:t>
            </a:r>
            <a:endParaRPr sz="1750">
              <a:solidFill>
                <a:srgbClr val="AAAAAA"/>
              </a:solidFill>
              <a:latin typeface="Average"/>
              <a:ea typeface="Average"/>
              <a:cs typeface="Average"/>
              <a:sym typeface="Averag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2" name="Shape 602"/>
        <p:cNvGrpSpPr/>
        <p:nvPr/>
      </p:nvGrpSpPr>
      <p:grpSpPr>
        <a:xfrm>
          <a:off x="0" y="0"/>
          <a:ext cx="0" cy="0"/>
          <a:chOff x="0" y="0"/>
          <a:chExt cx="0" cy="0"/>
        </a:xfrm>
      </p:grpSpPr>
      <p:sp>
        <p:nvSpPr>
          <p:cNvPr id="603" name="Google Shape;603;p102"/>
          <p:cNvSpPr txBox="1"/>
          <p:nvPr/>
        </p:nvSpPr>
        <p:spPr>
          <a:xfrm>
            <a:off x="0" y="0"/>
            <a:ext cx="9144000" cy="182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Start on the light table with the </a:t>
            </a:r>
            <a:r>
              <a:rPr lang="en" sz="4800">
                <a:solidFill>
                  <a:srgbClr val="00FF00"/>
                </a:solidFill>
                <a:latin typeface="Oswald"/>
                <a:ea typeface="Oswald"/>
                <a:cs typeface="Oswald"/>
                <a:sym typeface="Oswald"/>
              </a:rPr>
              <a:t>lightest one first</a:t>
            </a:r>
            <a:endParaRPr>
              <a:solidFill>
                <a:srgbClr val="00FF00"/>
              </a:solidFill>
            </a:endParaRPr>
          </a:p>
        </p:txBody>
      </p:sp>
      <p:pic>
        <p:nvPicPr>
          <p:cNvPr id="604" name="Google Shape;604;p102"/>
          <p:cNvPicPr preferRelativeResize="0"/>
          <p:nvPr/>
        </p:nvPicPr>
        <p:blipFill>
          <a:blip r:embed="rId3">
            <a:alphaModFix/>
          </a:blip>
          <a:stretch>
            <a:fillRect/>
          </a:stretch>
        </p:blipFill>
        <p:spPr>
          <a:xfrm>
            <a:off x="0" y="2073020"/>
            <a:ext cx="4571400" cy="4549304"/>
          </a:xfrm>
          <a:prstGeom prst="rect">
            <a:avLst/>
          </a:prstGeom>
          <a:noFill/>
          <a:ln>
            <a:noFill/>
          </a:ln>
        </p:spPr>
      </p:pic>
      <p:sp>
        <p:nvSpPr>
          <p:cNvPr descr="Translations" id="605" name="Google Shape;605;p102"/>
          <p:cNvSpPr txBox="1"/>
          <p:nvPr/>
        </p:nvSpPr>
        <p:spPr>
          <a:xfrm>
            <a:off x="4571300" y="1825200"/>
            <a:ext cx="4571400" cy="50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በመጀመሪያ በብርሃን ጠረጴዛው ላይ በጣም ቀላሉን ይጀምሩ</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ابدأ على طاولة الضوء بالضوء الأخف أولاً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Comenceu a la taula de llum amb la més lleugera primer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先从最轻的一个开始</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ابتدا روی میز سبک با سبک ترین شروع کنید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लाइट टेबल पर सबसे हल्के वाले से शुरुआत करें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ライトテーブルでは、まず一番軽いものから始めます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가장 가벼운 테이블부터 시작하세요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Pêşî bi ya herî sivik li ser maseya ronahiyê dest pê bikin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Comece na mesa de luz com a mais leve primeiro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ਪਹਿਲਾਂ ਸਭ ਤੋਂ ਹਲਕੇ ਨਾਲ ਲਾਈਟ ਟੇਬਲ 'ਤੇ ਸ਼ੁਰੂ ਕਰੋ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Начните с самого легкого предмета на световом столе.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 bilow miiska iftiinka marka hore midka ugu fudud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Comience en la mesa de luz con el más claro primero.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Anza kwenye meza nyepesi na nyepesi zaidi kwanza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Magsimula sa ilaw na mesa gamit ang pinakamagaan muna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Işık masasında en hafif olanla başlayın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Почніть на світловому столі з найлегшого</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Bắt đầu trên bàn đèn với chiếc đèn nhẹ nhất trước</a:t>
            </a:r>
            <a:endParaRPr sz="1450">
              <a:solidFill>
                <a:srgbClr val="AAAAAA"/>
              </a:solidFill>
              <a:latin typeface="Average"/>
              <a:ea typeface="Average"/>
              <a:cs typeface="Average"/>
              <a:sym typeface="Averag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103"/>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I have put your photo into your cubby for you</a:t>
            </a:r>
            <a:endParaRPr sz="43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CCCCCC"/>
              </a:solidFill>
              <a:latin typeface="Average"/>
              <a:ea typeface="Average"/>
              <a:cs typeface="Average"/>
              <a:sym typeface="Average"/>
            </a:endParaRPr>
          </a:p>
          <a:p>
            <a:pPr indent="0" lvl="0" marL="0" rtl="0" algn="ctr">
              <a:spcBef>
                <a:spcPts val="0"/>
              </a:spcBef>
              <a:spcAft>
                <a:spcPts val="0"/>
              </a:spcAft>
              <a:buNone/>
            </a:pPr>
            <a:r>
              <a:rPr b="1" lang="en" sz="3600">
                <a:solidFill>
                  <a:srgbClr val="00FF00"/>
                </a:solidFill>
                <a:latin typeface="Average"/>
                <a:ea typeface="Average"/>
                <a:cs typeface="Average"/>
                <a:sym typeface="Average"/>
              </a:rPr>
              <a:t>Take care of it!</a:t>
            </a:r>
            <a:endParaRPr b="1" sz="1500">
              <a:solidFill>
                <a:srgbClr val="00FF00"/>
              </a:solidFill>
              <a:latin typeface="Average"/>
              <a:ea typeface="Average"/>
              <a:cs typeface="Average"/>
              <a:sym typeface="Average"/>
            </a:endParaRPr>
          </a:p>
        </p:txBody>
      </p:sp>
      <p:sp>
        <p:nvSpPr>
          <p:cNvPr descr="Translations" id="611" name="Google Shape;611;p103"/>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ፎቶህን በኩሽናህ ውስጥ አስቀምጫለው። ተንከባከቡት!</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وضعتُ صورتك في خزانتك. اعتنِ بها!</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He posat la teva foto al teu cub per a tu. Cuida't!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我已将您的照片放入您的储物柜中。请妥善保管！</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من عکس شما را برای شما در نوزادتان قرار داده ام. مراقبش باش!</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मैंने तुम्हारी तस्वीर तुम्हारे लिए तुम्हारे क्यूबी में रख दी है। इसका ध्यान रखना!</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あなたの写真をあなたの棚に置いておきました。大切にしてくださいね！</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사진을 보관함에 넣어 두었어요. 잘 보관하세요!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Min wêneyê te ji bo te xiste nav kuçika te. Hay jê hebin!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Coloquei sua foto no seu armário. Cuide bem dela!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ਮੈਂ ਤੁਹਾਡੇ ਲਈ ਤੁਹਾਡੀ ਫੋਟੋ ਤੁਹਾਡੇ ਘਰ ਵਿੱਚ ਪਾ ਦਿੱਤੀ ਹੈ। ਇਸ ਦੀ ਸੰਭਾਲ ਕਰੋ!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 положила твою фотографию в твой шкафчик. Береги её!</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Sawirkaaga waxaan kuu geliyey cubbykaaga. Iska ilaali!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He guardado tu foto en tu cubículo. ¡Cuídala!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Nimeweka picha yako ndani ya chumba chako kwa ajili yako. Itunze!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Inilagay ko ang iyong larawan sa iyong cubby para sa iyo. Ingatan mo yan!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Fotoğrafını senin için dolabına koydum. Kendine iyi bak!</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 поклав твою фотографію у твій куточок для тебе. Бережіть це!</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Tôi đã để ảnh của bạn vào ngăn tủ rồi. Giữ gìn cẩn thận nhé!</a:t>
            </a:r>
            <a:endParaRPr sz="4100">
              <a:solidFill>
                <a:srgbClr val="AAAAAA"/>
              </a:solidFill>
              <a:latin typeface="Average"/>
              <a:ea typeface="Average"/>
              <a:cs typeface="Average"/>
              <a:sym typeface="Averag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104"/>
          <p:cNvSpPr txBox="1"/>
          <p:nvPr/>
        </p:nvSpPr>
        <p:spPr>
          <a:xfrm>
            <a:off x="0" y="0"/>
            <a:ext cx="3685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Remember that you are not at your full skill level yet. </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4000">
              <a:solidFill>
                <a:srgbClr val="00FF00"/>
              </a:solidFill>
              <a:latin typeface="Oswald"/>
              <a:ea typeface="Oswald"/>
              <a:cs typeface="Oswald"/>
              <a:sym typeface="Oswald"/>
            </a:endParaRPr>
          </a:p>
          <a:p>
            <a:pPr indent="0" lvl="0" marL="0" rtl="0" algn="ctr">
              <a:spcBef>
                <a:spcPts val="0"/>
              </a:spcBef>
              <a:spcAft>
                <a:spcPts val="0"/>
              </a:spcAft>
              <a:buNone/>
            </a:pPr>
            <a:r>
              <a:rPr lang="en" sz="4000">
                <a:solidFill>
                  <a:srgbClr val="00FF00"/>
                </a:solidFill>
                <a:latin typeface="Oswald"/>
                <a:ea typeface="Oswald"/>
                <a:cs typeface="Oswald"/>
                <a:sym typeface="Oswald"/>
              </a:rPr>
              <a:t>You will still get better</a:t>
            </a:r>
            <a:r>
              <a:rPr lang="en" sz="4000">
                <a:solidFill>
                  <a:srgbClr val="FFFFFF"/>
                </a:solidFill>
                <a:latin typeface="Oswald"/>
                <a:ea typeface="Oswald"/>
                <a:cs typeface="Oswald"/>
                <a:sym typeface="Oswald"/>
              </a:rPr>
              <a:t> while you make your project!</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4000">
              <a:solidFill>
                <a:srgbClr val="FFFFFF"/>
              </a:solidFill>
              <a:latin typeface="Oswald"/>
              <a:ea typeface="Oswald"/>
              <a:cs typeface="Oswald"/>
              <a:sym typeface="Oswald"/>
            </a:endParaRPr>
          </a:p>
          <a:p>
            <a:pPr indent="0" lvl="0" marL="0" rtl="0" algn="ctr">
              <a:spcBef>
                <a:spcPts val="0"/>
              </a:spcBef>
              <a:spcAft>
                <a:spcPts val="0"/>
              </a:spcAft>
              <a:buNone/>
            </a:pPr>
            <a:r>
              <a:rPr lang="en" sz="4000">
                <a:solidFill>
                  <a:srgbClr val="FFFFFF"/>
                </a:solidFill>
                <a:latin typeface="Oswald"/>
                <a:ea typeface="Oswald"/>
                <a:cs typeface="Oswald"/>
                <a:sym typeface="Oswald"/>
              </a:rPr>
              <a:t>🎨🌟</a:t>
            </a:r>
            <a:endParaRPr sz="4000">
              <a:solidFill>
                <a:srgbClr val="FFFFFF"/>
              </a:solidFill>
              <a:latin typeface="Oswald"/>
              <a:ea typeface="Oswald"/>
              <a:cs typeface="Oswald"/>
              <a:sym typeface="Oswald"/>
            </a:endParaRPr>
          </a:p>
        </p:txBody>
      </p:sp>
      <p:sp>
        <p:nvSpPr>
          <p:cNvPr descr="Translations" id="617" name="Google Shape;617;p104"/>
          <p:cNvSpPr txBox="1"/>
          <p:nvPr/>
        </p:nvSpPr>
        <p:spPr>
          <a:xfrm>
            <a:off x="3685800" y="0"/>
            <a:ext cx="5458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በሚሳሉበት ጊዜ አሁንም የተሻለ እንደሚሆን ያስታውሱ!</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تذكر أنك سوف تصبح أفضل أثناء الرسم!</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Recordeu que encara millorareu mentre dibuixeu!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请记住，当你绘画时，你还会变得更好！</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به یاد داشته باشید که در حالی که نقاشی می کنید هنوز بهتر خواهید شد!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याद रखें कि चित्र बनाते समय आप और भी बेहतर होते जाएंगे!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描き続けるうちに上達していくことを忘れないでください。</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그림을 그리는 동안에도 점점 더 나아질 수 있다는 걸 기억하세요!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Bînin bîra xwe ku hûn ê hîn çêtir bibin dema ku hûn xêz dikin!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Lembre-se de que você continuará melhorando enquanto desenha!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ਯਾਦ ਰੱਖੋ ਕਿ ਜਦੋਂ ਤੁਸੀਂ ਡਰਾਅ ਕਰਦੇ ਹੋ ਤਾਂ ਤੁਸੀਂ ਅਜੇ ਵੀ ਬਿਹਤਰ ਹੋਵੋਗੇ!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Помните, что, пока вы рисуете, ваши навыки будут совершенствоваться!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Xusuusnow inaad weli fiicnaan doonto markaad sawirayso!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¡Recuerda que seguirás mejorando mientras dibujas!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Kumbuka kuwa bado utakuwa bora zaidi unapochora!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Tandaan na gaganda ka pa rin habang gumuhit ka!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Çizdikçe daha da iyiye gideceğinizi unutmayın!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Пам'ятайте, що під час малювання ви станете кращими!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Hãy nhớ rằng bạn vẫn có thể vẽ đẹp hơn!</a:t>
            </a:r>
            <a:endParaRPr sz="1250">
              <a:solidFill>
                <a:srgbClr val="AAAAAA"/>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105"/>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00FF00"/>
                </a:solidFill>
                <a:latin typeface="Oswald"/>
                <a:ea typeface="Oswald"/>
                <a:cs typeface="Oswald"/>
                <a:sym typeface="Oswald"/>
              </a:rPr>
              <a:t>You should start by shading</a:t>
            </a:r>
            <a:r>
              <a:rPr lang="en" sz="4500">
                <a:solidFill>
                  <a:srgbClr val="FFFFFF"/>
                </a:solidFill>
                <a:latin typeface="Oswald"/>
                <a:ea typeface="Oswald"/>
                <a:cs typeface="Oswald"/>
                <a:sym typeface="Oswald"/>
              </a:rPr>
              <a:t> the dark areas in the background, your clothes, your neck, and then your hair</a:t>
            </a:r>
            <a:endParaRPr sz="1200">
              <a:solidFill>
                <a:srgbClr val="AAAAAA"/>
              </a:solidFill>
              <a:latin typeface="Average"/>
              <a:ea typeface="Average"/>
              <a:cs typeface="Average"/>
              <a:sym typeface="Average"/>
            </a:endParaRPr>
          </a:p>
        </p:txBody>
      </p:sp>
      <p:sp>
        <p:nvSpPr>
          <p:cNvPr descr="Translations" id="623" name="Google Shape;623;p105"/>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በመጀመሪያ ዳራህን፣ ከዚያም ልብሱን፣ አንገትህን እና ፀጉርህን ጥላ።</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قم بتظليل الخلفية أولاً، ثم الملابس والرقبة والشعر.</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Primer ombreja el teu fons, després la roba, el coll i els cabells.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先给背景着色，然后给衣服、脖子和头发着色。</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ابتدا پس زمینه، سپس لباس، گردن و مو را سایه بزنید.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सबसे पहले अपनी पृष्ठभूमि पर छाया डालें, फिर कपड़े, गर्दन और बालों पर।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まず背景に陰影を付け、次に服、首、髪の毛に陰影を付けます。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먼저 배경에 음영을 칠하고, 그 다음에 옷, 목, 머리카락에 음영을 칠합니다.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Pêşî paşnavê xwe, paşê cil, stû û porê xwe siya bikin.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Primeiro sombreie o fundo, depois as roupas, o pescoço e o cabelo.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ਪਹਿਲਾਂ ਆਪਣੀ ਪਿੱਠਭੂਮੀ ਨੂੰ ਰੰਗਤ ਕਰੋ, ਫਿਰ ਕੱਪੜੇ, ਗਰਦਨ ਅਤੇ ਵਾਲ।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Сначала затените фон, затем одежду, шею и волосы.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Hoos u yeel asalkaaga marka hore, ka dibna dharka, qoorta, iyo timaha.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Primero sombrea el fondo, luego la ropa, el cuello y el cabello.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Kutia kivuli mandharinyuma kwanza, kisha nguo, shingo na nywele.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I-shading muna ang iyong background, pagkatapos ay ang damit, leeg, at buhok.</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Önce arka planınızı, sonra kıyafetlerinizi, boynunuzu ve saçınızı gölgelendirin.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Спочатку затінюйте фон, потім одяг, шию та волосся.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Đầu tiên, hãy tô bóng cho nền, sau đó là quần áo, cổ và tóc.</a:t>
            </a:r>
            <a:endParaRPr sz="2000">
              <a:solidFill>
                <a:srgbClr val="AAAAAA"/>
              </a:solidFill>
              <a:latin typeface="Average"/>
              <a:ea typeface="Average"/>
              <a:cs typeface="Average"/>
              <a:sym typeface="Averag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106"/>
          <p:cNvSpPr txBox="1"/>
          <p:nvPr/>
        </p:nvSpPr>
        <p:spPr>
          <a:xfrm>
            <a:off x="0" y="304800"/>
            <a:ext cx="9144000" cy="20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And remember to </a:t>
            </a:r>
            <a:r>
              <a:rPr lang="en" sz="4800">
                <a:solidFill>
                  <a:srgbClr val="00FF00"/>
                </a:solidFill>
                <a:latin typeface="Oswald"/>
                <a:ea typeface="Oswald"/>
                <a:cs typeface="Oswald"/>
                <a:sym typeface="Oswald"/>
              </a:rPr>
              <a:t>share </a:t>
            </a:r>
            <a:r>
              <a:rPr lang="en" sz="4800">
                <a:solidFill>
                  <a:srgbClr val="FFFFFF"/>
                </a:solidFill>
                <a:latin typeface="Oswald"/>
                <a:ea typeface="Oswald"/>
                <a:cs typeface="Oswald"/>
                <a:sym typeface="Oswald"/>
              </a:rPr>
              <a:t>the light tables</a:t>
            </a:r>
            <a:endParaRPr sz="4800">
              <a:solidFill>
                <a:srgbClr val="FFFFFF"/>
              </a:solidFill>
              <a:latin typeface="Oswald"/>
              <a:ea typeface="Oswald"/>
              <a:cs typeface="Oswald"/>
              <a:sym typeface="Oswald"/>
            </a:endParaRPr>
          </a:p>
          <a:p>
            <a:pPr indent="0" lvl="0" marL="0" rtl="0" algn="l">
              <a:spcBef>
                <a:spcPts val="0"/>
              </a:spcBef>
              <a:spcAft>
                <a:spcPts val="0"/>
              </a:spcAft>
              <a:buNone/>
            </a:pPr>
            <a:r>
              <a:t/>
            </a:r>
            <a:endParaRPr sz="1800">
              <a:solidFill>
                <a:srgbClr val="FFFFFF"/>
              </a:solidFill>
              <a:latin typeface="Oswald"/>
              <a:ea typeface="Oswald"/>
              <a:cs typeface="Oswald"/>
              <a:sym typeface="Oswald"/>
            </a:endParaRPr>
          </a:p>
          <a:p>
            <a:pPr indent="0" lvl="0" marL="0" rtl="0" algn="ctr">
              <a:spcBef>
                <a:spcPts val="0"/>
              </a:spcBef>
              <a:spcAft>
                <a:spcPts val="0"/>
              </a:spcAft>
              <a:buNone/>
            </a:pPr>
            <a:r>
              <a:rPr lang="en" sz="2700">
                <a:solidFill>
                  <a:srgbClr val="EFEFEF"/>
                </a:solidFill>
                <a:latin typeface="Average"/>
                <a:ea typeface="Average"/>
                <a:cs typeface="Average"/>
                <a:sym typeface="Average"/>
              </a:rPr>
              <a:t>If you spend more than </a:t>
            </a:r>
            <a:r>
              <a:rPr b="1" lang="en" sz="2700">
                <a:solidFill>
                  <a:srgbClr val="E06666"/>
                </a:solidFill>
                <a:latin typeface="Average"/>
                <a:ea typeface="Average"/>
                <a:cs typeface="Average"/>
                <a:sym typeface="Average"/>
              </a:rPr>
              <a:t>20 minutes</a:t>
            </a:r>
            <a:r>
              <a:rPr lang="en" sz="2700">
                <a:solidFill>
                  <a:srgbClr val="EFEFEF"/>
                </a:solidFill>
                <a:latin typeface="Average"/>
                <a:ea typeface="Average"/>
                <a:cs typeface="Average"/>
                <a:sym typeface="Average"/>
              </a:rPr>
              <a:t> at a light table, you will probably end up shading over that extra detail anyway!</a:t>
            </a:r>
            <a:endParaRPr sz="900">
              <a:solidFill>
                <a:srgbClr val="EFEFEF"/>
              </a:solidFill>
              <a:latin typeface="Average"/>
              <a:ea typeface="Average"/>
              <a:cs typeface="Average"/>
              <a:sym typeface="Average"/>
            </a:endParaRPr>
          </a:p>
        </p:txBody>
      </p:sp>
      <p:sp>
        <p:nvSpPr>
          <p:cNvPr descr="Translations" id="629" name="Google Shape;629;p106"/>
          <p:cNvSpPr txBox="1"/>
          <p:nvPr/>
        </p:nvSpPr>
        <p:spPr>
          <a:xfrm>
            <a:off x="0" y="2360700"/>
            <a:ext cx="4572000" cy="48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የብርሃን ጠረጴዛዎችን ለማጋራት ያስታውሱ</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تذكر أن تشارك طاولات الإضاءة</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Recordeu compartir les taules de llum</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记得分享光桌</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به یاد داشته باشید که میزهای نور را به اشتراک بگذارید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लाइट टेबल साझा करना याद रखें</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ライトテーブルを共有することを忘れないでください</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라이트 테이블을 공유하는 것을 잊지 마세요</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Ji bîr mekin ku maseyên ronahiyê parve bikin</a:t>
            </a:r>
            <a:endParaRPr sz="2400">
              <a:solidFill>
                <a:srgbClr val="AAAAAA"/>
              </a:solidFill>
              <a:latin typeface="Average"/>
              <a:ea typeface="Average"/>
              <a:cs typeface="Average"/>
              <a:sym typeface="Average"/>
            </a:endParaRPr>
          </a:p>
        </p:txBody>
      </p:sp>
      <p:sp>
        <p:nvSpPr>
          <p:cNvPr descr="Translations" id="630" name="Google Shape;630;p106"/>
          <p:cNvSpPr txBox="1"/>
          <p:nvPr/>
        </p:nvSpPr>
        <p:spPr>
          <a:xfrm>
            <a:off x="4572000" y="2360700"/>
            <a:ext cx="4572000" cy="48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Lembre-se de compartilhar as mesas de luz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ਲਾਈਟ ਟੇਬਲ ਨੂੰ ਸਾਂਝਾ ਕਰਨਾ ਯਾਦ ਰੱਖੋ</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Не забудьте поделиться световыми столами</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Xusuusnow inaad wadaagto miisaska iftiinka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Recuerda compartir las mesas de luz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Kumbuka kushiriki meza za mwanga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Tandaan na ibahagi ang mga light table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Işık masalarını paylaşmayı unutmayın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Не забудьте поділитися світловими столами</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Nhớ chia sẻ bảng đèn</a:t>
            </a:r>
            <a:endParaRPr sz="1700">
              <a:solidFill>
                <a:srgbClr val="AAAAAA"/>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descr="All text" id="639" name="Google Shape;639;p108"/>
          <p:cNvSpPr txBox="1"/>
          <p:nvPr/>
        </p:nvSpPr>
        <p:spPr>
          <a:xfrm>
            <a:off x="0" y="0"/>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You should </a:t>
            </a:r>
            <a:r>
              <a:rPr lang="en" sz="4000">
                <a:solidFill>
                  <a:srgbClr val="00FF00"/>
                </a:solidFill>
                <a:latin typeface="Oswald"/>
                <a:ea typeface="Oswald"/>
                <a:cs typeface="Oswald"/>
                <a:sym typeface="Oswald"/>
              </a:rPr>
              <a:t>keep working</a:t>
            </a:r>
            <a:r>
              <a:rPr lang="en" sz="4000">
                <a:solidFill>
                  <a:srgbClr val="FFFFFF"/>
                </a:solidFill>
                <a:latin typeface="Oswald"/>
                <a:ea typeface="Oswald"/>
                <a:cs typeface="Oswald"/>
                <a:sym typeface="Oswald"/>
              </a:rPr>
              <a:t> on your projects </a:t>
            </a:r>
            <a:br>
              <a:rPr lang="en" sz="4000">
                <a:solidFill>
                  <a:srgbClr val="FFFFFF"/>
                </a:solidFill>
                <a:latin typeface="Oswald"/>
                <a:ea typeface="Oswald"/>
                <a:cs typeface="Oswald"/>
                <a:sym typeface="Oswald"/>
              </a:rPr>
            </a:br>
            <a:r>
              <a:rPr lang="en" sz="4000">
                <a:solidFill>
                  <a:srgbClr val="FFFFFF"/>
                </a:solidFill>
                <a:latin typeface="Oswald"/>
                <a:ea typeface="Oswald"/>
                <a:cs typeface="Oswald"/>
                <a:sym typeface="Oswald"/>
              </a:rPr>
              <a:t>during the art history conversations! 😁</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1700">
              <a:solidFill>
                <a:srgbClr val="FFFFFF"/>
              </a:solidFill>
              <a:latin typeface="Average"/>
              <a:ea typeface="Average"/>
              <a:cs typeface="Average"/>
              <a:sym typeface="Average"/>
            </a:endParaRPr>
          </a:p>
          <a:p>
            <a:pPr indent="0" lvl="0" marL="0" rtl="0" algn="ctr">
              <a:spcBef>
                <a:spcPts val="0"/>
              </a:spcBef>
              <a:spcAft>
                <a:spcPts val="0"/>
              </a:spcAft>
              <a:buNone/>
            </a:pPr>
            <a:r>
              <a:t/>
            </a:r>
            <a:endParaRPr sz="17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In the future, you will do </a:t>
            </a:r>
            <a:r>
              <a:rPr b="1" lang="en" sz="3000">
                <a:solidFill>
                  <a:srgbClr val="00FF00"/>
                </a:solidFill>
                <a:latin typeface="Average"/>
                <a:ea typeface="Average"/>
                <a:cs typeface="Average"/>
                <a:sym typeface="Average"/>
              </a:rPr>
              <a:t>assignments</a:t>
            </a:r>
            <a:r>
              <a:rPr lang="en" sz="3000">
                <a:solidFill>
                  <a:srgbClr val="00FF00"/>
                </a:solidFill>
                <a:latin typeface="Average"/>
                <a:ea typeface="Average"/>
                <a:cs typeface="Average"/>
                <a:sym typeface="Average"/>
              </a:rPr>
              <a:t> </a:t>
            </a:r>
            <a:r>
              <a:rPr lang="en" sz="3000">
                <a:solidFill>
                  <a:srgbClr val="CCCCCC"/>
                </a:solidFill>
                <a:latin typeface="Average"/>
                <a:ea typeface="Average"/>
                <a:cs typeface="Average"/>
                <a:sym typeface="Average"/>
              </a:rPr>
              <a:t>will be based on the </a:t>
            </a:r>
            <a:r>
              <a:rPr b="1" lang="en" sz="3000">
                <a:solidFill>
                  <a:srgbClr val="FFFFFF"/>
                </a:solidFill>
                <a:latin typeface="Average"/>
                <a:ea typeface="Average"/>
                <a:cs typeface="Average"/>
                <a:sym typeface="Average"/>
              </a:rPr>
              <a:t>thinking skills</a:t>
            </a:r>
            <a:r>
              <a:rPr lang="en" sz="3000">
                <a:solidFill>
                  <a:srgbClr val="CCCCCC"/>
                </a:solidFill>
                <a:latin typeface="Average"/>
                <a:ea typeface="Average"/>
                <a:cs typeface="Average"/>
                <a:sym typeface="Average"/>
              </a:rPr>
              <a:t> you learn during these conversations.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And you should </a:t>
            </a:r>
            <a:r>
              <a:rPr b="1" lang="en" sz="3000">
                <a:solidFill>
                  <a:srgbClr val="EA9999"/>
                </a:solidFill>
                <a:latin typeface="Average"/>
                <a:ea typeface="Average"/>
                <a:cs typeface="Average"/>
                <a:sym typeface="Average"/>
              </a:rPr>
              <a:t>not be talking</a:t>
            </a:r>
            <a:r>
              <a:rPr lang="en" sz="3000">
                <a:solidFill>
                  <a:srgbClr val="CCCCCC"/>
                </a:solidFill>
                <a:latin typeface="Average"/>
                <a:ea typeface="Average"/>
                <a:cs typeface="Average"/>
                <a:sym typeface="Average"/>
              </a:rPr>
              <a:t> to others while I am presenting.</a:t>
            </a:r>
            <a:endParaRPr sz="3000">
              <a:solidFill>
                <a:srgbClr val="CCCCCC"/>
              </a:solidFill>
              <a:latin typeface="Average"/>
              <a:ea typeface="Average"/>
              <a:cs typeface="Average"/>
              <a:sym typeface="Averag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09"/>
          <p:cNvSpPr txBox="1"/>
          <p:nvPr/>
        </p:nvSpPr>
        <p:spPr>
          <a:xfrm>
            <a:off x="764175" y="0"/>
            <a:ext cx="7704000" cy="274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CC3300"/>
              </a:buClr>
              <a:buFont typeface="Calibri"/>
              <a:buNone/>
            </a:pPr>
            <a:r>
              <a:rPr b="0" i="0" lang="en" sz="4800" u="none" cap="none" strike="noStrike">
                <a:solidFill>
                  <a:srgbClr val="CC3300"/>
                </a:solidFill>
                <a:latin typeface="Open Sans"/>
                <a:ea typeface="Open Sans"/>
                <a:cs typeface="Open Sans"/>
                <a:sym typeface="Open Sans"/>
              </a:rPr>
              <a:t>Ancient </a:t>
            </a:r>
            <a:r>
              <a:rPr lang="en" sz="4800">
                <a:solidFill>
                  <a:srgbClr val="CC3300"/>
                </a:solidFill>
                <a:latin typeface="Open Sans"/>
                <a:ea typeface="Open Sans"/>
                <a:cs typeface="Open Sans"/>
                <a:sym typeface="Open Sans"/>
              </a:rPr>
              <a:t>Egypt and China</a:t>
            </a:r>
            <a:endParaRPr sz="4800">
              <a:latin typeface="Open Sans"/>
              <a:ea typeface="Open Sans"/>
              <a:cs typeface="Open Sans"/>
              <a:sym typeface="Open Sans"/>
            </a:endParaRPr>
          </a:p>
          <a:p>
            <a:pPr indent="0" lvl="0" marL="0" marR="0" rtl="0" algn="r">
              <a:lnSpc>
                <a:spcPct val="100000"/>
              </a:lnSpc>
              <a:spcBef>
                <a:spcPts val="3600"/>
              </a:spcBef>
              <a:spcAft>
                <a:spcPts val="0"/>
              </a:spcAft>
              <a:buClr>
                <a:srgbClr val="FFFFFF"/>
              </a:buClr>
              <a:buFont typeface="Calibri"/>
              <a:buNone/>
            </a:pPr>
            <a:r>
              <a:rPr b="1" i="0" lang="en" sz="4800" u="none" cap="none" strike="noStrike">
                <a:solidFill>
                  <a:srgbClr val="FFFFFF"/>
                </a:solidFill>
                <a:latin typeface="Open Sans"/>
                <a:ea typeface="Open Sans"/>
                <a:cs typeface="Open Sans"/>
                <a:sym typeface="Open Sans"/>
              </a:rPr>
              <a:t>How do you become immortal?</a:t>
            </a:r>
            <a:endParaRPr sz="1800">
              <a:solidFill>
                <a:srgbClr val="999999"/>
              </a:solidFill>
              <a:latin typeface="Open Sans"/>
              <a:ea typeface="Open Sans"/>
              <a:cs typeface="Open Sans"/>
              <a:sym typeface="Open Sans"/>
            </a:endParaRPr>
          </a:p>
        </p:txBody>
      </p:sp>
      <p:sp>
        <p:nvSpPr>
          <p:cNvPr descr="Column 1" id="645" name="Google Shape;645;p109"/>
          <p:cNvSpPr txBox="1"/>
          <p:nvPr/>
        </p:nvSpPr>
        <p:spPr>
          <a:xfrm>
            <a:off x="0" y="2743200"/>
            <a:ext cx="4572000" cy="41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የጥንቷ ግብፅ እና ቻይና፡ እንዴት የማትሞት ትሆናለህ?</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مصر القديمة والصين: كيف تصبح خالداً؟</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L'antic Egipte i la Xina: com et tornes immortal?</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古埃及和中国：如何获得永生？</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مصر باستان و چین: چگونه جاودانه می شوید؟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प्राचीन मिस्र और चीन: आप अमर कैसे बनते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古代エジプトと中国：どうすれば不死になれるのか？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고대 이집트와 중국: 어떻게 하면 불로불사가 될 수 있을까?</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Misrê Kevin û Çîn: Hûn çawa nemir dibin?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Egito Antigo e China: Como se tornar imortal?</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ਪ੍ਰਾਚੀਨ ਮਿਸਰ ਅਤੇ ਚੀਨ: ਤੁਸੀਂ ਅਮਰ ਕਿਵੇਂ ਬਣਦੇ ਹੋ?</a:t>
            </a:r>
            <a:endParaRPr sz="1600">
              <a:solidFill>
                <a:srgbClr val="AAAAAA"/>
              </a:solidFill>
              <a:latin typeface="Average"/>
              <a:ea typeface="Average"/>
              <a:cs typeface="Average"/>
              <a:sym typeface="Average"/>
            </a:endParaRPr>
          </a:p>
        </p:txBody>
      </p:sp>
      <p:sp>
        <p:nvSpPr>
          <p:cNvPr descr="Column 2" id="646" name="Google Shape;646;p109"/>
          <p:cNvSpPr txBox="1"/>
          <p:nvPr/>
        </p:nvSpPr>
        <p:spPr>
          <a:xfrm>
            <a:off x="4572000" y="2743200"/>
            <a:ext cx="4572000" cy="41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Древний Египет и Китай: как стать бессмертным?</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Masar hore iyo Shiinaha: Sidee baad u noqonaysaa dhimasho?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Antiguo Egipto y China: ¿Cómo llegar a ser inmortal?</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Misri ya Kale na Uchina: Unakuwaje mtu asiyeweza kufa?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Sinaunang Ehipto at Tsina: Paano ka nagiging walang kamatayan?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Antik Mısır ve Çin: Nasıl ölümsüz olunur?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Стародавній Єгипет і Китай: як стати безсмертним?</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Ai Cập và Trung Quốc cổ đại: Làm thế nào để trở nên bất tử?</a:t>
            </a:r>
            <a:endParaRPr sz="33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56"/>
          <p:cNvPicPr preferRelativeResize="0"/>
          <p:nvPr/>
        </p:nvPicPr>
        <p:blipFill>
          <a:blip r:embed="rId3">
            <a:alphaModFix/>
          </a:blip>
          <a:stretch>
            <a:fillRect/>
          </a:stretch>
        </p:blipFill>
        <p:spPr>
          <a:xfrm>
            <a:off x="152400" y="152400"/>
            <a:ext cx="4116900" cy="5238474"/>
          </a:xfrm>
          <a:prstGeom prst="rect">
            <a:avLst/>
          </a:prstGeom>
          <a:noFill/>
          <a:ln>
            <a:noFill/>
          </a:ln>
        </p:spPr>
      </p:pic>
      <p:pic>
        <p:nvPicPr>
          <p:cNvPr id="309" name="Google Shape;309;p56"/>
          <p:cNvPicPr preferRelativeResize="0"/>
          <p:nvPr/>
        </p:nvPicPr>
        <p:blipFill>
          <a:blip r:embed="rId4">
            <a:alphaModFix/>
          </a:blip>
          <a:stretch>
            <a:fillRect/>
          </a:stretch>
        </p:blipFill>
        <p:spPr>
          <a:xfrm>
            <a:off x="4773963" y="152400"/>
            <a:ext cx="4217637" cy="52384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descr="Unknown_-_The_Death_Mask_of_Tutankhamen" id="651" name="Google Shape;651;p110"/>
          <p:cNvPicPr preferRelativeResize="0"/>
          <p:nvPr/>
        </p:nvPicPr>
        <p:blipFill rotWithShape="1">
          <a:blip r:embed="rId3">
            <a:alphaModFix/>
          </a:blip>
          <a:srcRect b="0" l="0" r="0" t="0"/>
          <a:stretch/>
        </p:blipFill>
        <p:spPr>
          <a:xfrm>
            <a:off x="0" y="598349"/>
            <a:ext cx="4113000" cy="5661300"/>
          </a:xfrm>
          <a:prstGeom prst="rect">
            <a:avLst/>
          </a:prstGeom>
          <a:noFill/>
          <a:ln>
            <a:noFill/>
          </a:ln>
        </p:spPr>
      </p:pic>
      <p:sp>
        <p:nvSpPr>
          <p:cNvPr id="652" name="Google Shape;652;p110"/>
          <p:cNvSpPr txBox="1"/>
          <p:nvPr/>
        </p:nvSpPr>
        <p:spPr>
          <a:xfrm>
            <a:off x="4181375" y="0"/>
            <a:ext cx="4962600" cy="2389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100" u="none" cap="none" strike="noStrike">
                <a:solidFill>
                  <a:srgbClr val="CCCCCC"/>
                </a:solidFill>
                <a:latin typeface="Open Sans"/>
                <a:ea typeface="Open Sans"/>
                <a:cs typeface="Open Sans"/>
                <a:sym typeface="Open Sans"/>
              </a:rPr>
              <a:t>Unknown</a:t>
            </a:r>
            <a:endParaRPr sz="21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100" u="none" cap="none" strike="noStrike">
                <a:solidFill>
                  <a:srgbClr val="F3F3F3"/>
                </a:solidFill>
                <a:latin typeface="Open Sans"/>
                <a:ea typeface="Open Sans"/>
                <a:cs typeface="Open Sans"/>
                <a:sym typeface="Open Sans"/>
              </a:rPr>
              <a:t>The Death Mask of King Tutankhamen</a:t>
            </a:r>
            <a:endParaRPr i="1" sz="21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100" u="none" cap="none" strike="noStrike">
                <a:solidFill>
                  <a:srgbClr val="CCCCCC"/>
                </a:solidFill>
                <a:latin typeface="Open Sans"/>
                <a:ea typeface="Open Sans"/>
                <a:cs typeface="Open Sans"/>
                <a:sym typeface="Open Sans"/>
              </a:rPr>
              <a:t>1320 BCE</a:t>
            </a:r>
            <a:endParaRPr sz="21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11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500" u="none" cap="none" strike="noStrike">
                <a:solidFill>
                  <a:srgbClr val="CCCCCC"/>
                </a:solidFill>
                <a:latin typeface="Open Sans"/>
                <a:ea typeface="Open Sans"/>
                <a:cs typeface="Open Sans"/>
                <a:sym typeface="Open Sans"/>
              </a:rPr>
              <a:t>Gold and inlaid glass and gemstones</a:t>
            </a:r>
            <a:endParaRPr sz="1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500" u="none" cap="none" strike="noStrike">
                <a:solidFill>
                  <a:srgbClr val="CCCCCC"/>
                </a:solidFill>
                <a:latin typeface="Open Sans"/>
                <a:ea typeface="Open Sans"/>
                <a:cs typeface="Open Sans"/>
                <a:sym typeface="Open Sans"/>
              </a:rPr>
              <a:t>54 × 39.3 × 49cm</a:t>
            </a:r>
            <a:endParaRPr sz="1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500" u="none" cap="none" strike="noStrike">
                <a:solidFill>
                  <a:srgbClr val="CCCCCC"/>
                </a:solidFill>
                <a:latin typeface="Open Sans"/>
                <a:ea typeface="Open Sans"/>
                <a:cs typeface="Open Sans"/>
                <a:sym typeface="Open Sans"/>
              </a:rPr>
              <a:t>Egyptian Museum, Cairo</a:t>
            </a:r>
            <a:endParaRPr sz="950">
              <a:solidFill>
                <a:srgbClr val="CCCCCC"/>
              </a:solidFill>
              <a:latin typeface="Open Sans"/>
              <a:ea typeface="Open Sans"/>
              <a:cs typeface="Open Sans"/>
              <a:sym typeface="Open Sans"/>
            </a:endParaRPr>
          </a:p>
        </p:txBody>
      </p:sp>
      <p:sp>
        <p:nvSpPr>
          <p:cNvPr descr="Translations" id="653" name="Google Shape;653;p110"/>
          <p:cNvSpPr txBox="1"/>
          <p:nvPr/>
        </p:nvSpPr>
        <p:spPr>
          <a:xfrm>
            <a:off x="4181375" y="2389200"/>
            <a:ext cx="4962600" cy="44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ያልታወቀ፣ የንጉሥ ቱታንክሃመን የሞት ጭንብል፣ 1320 ዓክልበ</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مجهول، قناع الموت للملك توت عنخ آمون، 1320 قبل الميلاد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Desconegut, La màscara mortal del rei Tutankamon, 1320 aC</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未知，图坦卡蒙国王的死亡面具，公元前1320年</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ناشناخته، نقاب مرگ پادشاه توتانخامن، 1320 ق.م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अज्ञात, राजा तूतनखामुन का मृत्यु मुखौटा, 1320 ईसा पूर्व</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不明、ツタンカーメン王のデスマスク、紀元前1320年</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미상, 투탕카멘 왕의 죽음의 가면, 기원전 1320년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Nenas, Maska Mirinê ya Qral Tutankhamen, 1320 BZ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Desconhecido, A Máscara Mortuária do Rei Tutancâmon, 1320 a.C.</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ਅਗਿਆਤ, ਰਾਜਾ ਤੁਤਨਖਾਮੇਨ ਦਾ ਮੌਤ ਦਾ ਮਾਸਕ, 1320 ਬੀ.ਸੀ.ਈ</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Неизвестный, Посмертная маска фараона Тутанхамона, 1320 г. до н. э.</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Lama garanayo, Maaskarada Dhimashada ee King Tutankhamen, 1320 BCE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Desconocido, La máscara mortuoria del rey Tutankamón, 1320 a. C.</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Haijulikani, Kinyago cha Kifo cha Mfalme Tutankhamen, 1320 KK</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Unknown, The Death Mask of King Tutankhamen, 1320 BCE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Bilinmeyen, Kral Tutankhamun'un Ölüm Maskesi, MÖ 1320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Невідомо, посмертна маска царя Тутанхамона, 1320 рік до нашої ери</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Không rõ, Mặt nạ tử thần của Vua Tutankhamen, năm 1320 TCN</a:t>
            </a:r>
            <a:endParaRPr sz="1300">
              <a:solidFill>
                <a:srgbClr val="FFFFFF"/>
              </a:solidFill>
              <a:latin typeface="Average"/>
              <a:ea typeface="Average"/>
              <a:cs typeface="Average"/>
              <a:sym typeface="Averag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descr="All text" id="658" name="Google Shape;658;p111"/>
          <p:cNvSpPr txBox="1"/>
          <p:nvPr/>
        </p:nvSpPr>
        <p:spPr>
          <a:xfrm>
            <a:off x="0" y="5930900"/>
            <a:ext cx="9144000" cy="738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300" u="none" cap="none" strike="noStrike">
                <a:solidFill>
                  <a:srgbClr val="CCCCCC"/>
                </a:solidFill>
                <a:latin typeface="Open Sans"/>
                <a:ea typeface="Open Sans"/>
                <a:cs typeface="Open Sans"/>
                <a:sym typeface="Open Sans"/>
              </a:rPr>
              <a:t>Unknown, </a:t>
            </a:r>
            <a:r>
              <a:rPr b="1" i="1" lang="en" sz="2300">
                <a:solidFill>
                  <a:srgbClr val="F3F3F3"/>
                </a:solidFill>
                <a:latin typeface="Open Sans"/>
                <a:ea typeface="Open Sans"/>
                <a:cs typeface="Open Sans"/>
                <a:sym typeface="Open Sans"/>
              </a:rPr>
              <a:t>Akhenaten and Nefertiti with their Children</a:t>
            </a:r>
            <a:r>
              <a:rPr b="0" i="1" lang="en" sz="2300" u="none" cap="none" strike="noStrike">
                <a:solidFill>
                  <a:srgbClr val="CCCCCC"/>
                </a:solidFill>
                <a:latin typeface="Open Sans"/>
                <a:ea typeface="Open Sans"/>
                <a:cs typeface="Open Sans"/>
                <a:sym typeface="Open Sans"/>
              </a:rPr>
              <a:t>, </a:t>
            </a:r>
            <a:r>
              <a:rPr b="0" i="0" lang="en" sz="2300" u="none" cap="none" strike="noStrike">
                <a:solidFill>
                  <a:srgbClr val="CCCCCC"/>
                </a:solidFill>
                <a:latin typeface="Open Sans"/>
                <a:ea typeface="Open Sans"/>
                <a:cs typeface="Open Sans"/>
                <a:sym typeface="Open Sans"/>
              </a:rPr>
              <a:t>13</a:t>
            </a:r>
            <a:r>
              <a:rPr lang="en" sz="2300">
                <a:solidFill>
                  <a:srgbClr val="CCCCCC"/>
                </a:solidFill>
                <a:latin typeface="Open Sans"/>
                <a:ea typeface="Open Sans"/>
                <a:cs typeface="Open Sans"/>
                <a:sym typeface="Open Sans"/>
              </a:rPr>
              <a:t>4</a:t>
            </a:r>
            <a:r>
              <a:rPr b="0" i="0" lang="en" sz="2300" u="none" cap="none" strike="noStrike">
                <a:solidFill>
                  <a:srgbClr val="CCCCCC"/>
                </a:solidFill>
                <a:latin typeface="Open Sans"/>
                <a:ea typeface="Open Sans"/>
                <a:cs typeface="Open Sans"/>
                <a:sym typeface="Open Sans"/>
              </a:rPr>
              <a:t>0 BCE</a:t>
            </a:r>
            <a:endParaRPr sz="13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Limestone</a:t>
            </a:r>
            <a:r>
              <a:rPr b="0" i="0" lang="en" sz="1800" u="none" cap="none" strike="noStrike">
                <a:solidFill>
                  <a:srgbClr val="CCCCCC"/>
                </a:solidFill>
                <a:latin typeface="Open Sans"/>
                <a:ea typeface="Open Sans"/>
                <a:cs typeface="Open Sans"/>
                <a:sym typeface="Open Sans"/>
              </a:rPr>
              <a:t>, </a:t>
            </a:r>
            <a:r>
              <a:rPr lang="en" sz="1800">
                <a:solidFill>
                  <a:srgbClr val="CCCCCC"/>
                </a:solidFill>
                <a:latin typeface="Open Sans"/>
                <a:ea typeface="Open Sans"/>
                <a:cs typeface="Open Sans"/>
                <a:sym typeface="Open Sans"/>
              </a:rPr>
              <a:t>32.5 cm high</a:t>
            </a:r>
            <a:r>
              <a:rPr b="0" i="0" lang="en" sz="1800" u="none" cap="none" strike="noStrike">
                <a:solidFill>
                  <a:srgbClr val="CCCCCC"/>
                </a:solidFill>
                <a:latin typeface="Open Sans"/>
                <a:ea typeface="Open Sans"/>
                <a:cs typeface="Open Sans"/>
                <a:sym typeface="Open Sans"/>
              </a:rPr>
              <a:t>, </a:t>
            </a:r>
            <a:r>
              <a:rPr lang="en" sz="1800">
                <a:solidFill>
                  <a:srgbClr val="CCCCCC"/>
                </a:solidFill>
                <a:latin typeface="Open Sans"/>
                <a:ea typeface="Open Sans"/>
                <a:cs typeface="Open Sans"/>
                <a:sym typeface="Open Sans"/>
              </a:rPr>
              <a:t>Altes Museum, Berlin</a:t>
            </a:r>
            <a:endParaRPr>
              <a:solidFill>
                <a:srgbClr val="CCCCCC"/>
              </a:solidFill>
              <a:latin typeface="Open Sans"/>
              <a:ea typeface="Open Sans"/>
              <a:cs typeface="Open Sans"/>
              <a:sym typeface="Open Sans"/>
            </a:endParaRPr>
          </a:p>
        </p:txBody>
      </p:sp>
      <p:pic>
        <p:nvPicPr>
          <p:cNvPr id="659" name="Google Shape;659;p111"/>
          <p:cNvPicPr preferRelativeResize="0"/>
          <p:nvPr/>
        </p:nvPicPr>
        <p:blipFill>
          <a:blip r:embed="rId3">
            <a:alphaModFix/>
          </a:blip>
          <a:stretch>
            <a:fillRect/>
          </a:stretch>
        </p:blipFill>
        <p:spPr>
          <a:xfrm>
            <a:off x="827713" y="0"/>
            <a:ext cx="7488576" cy="59309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112"/>
          <p:cNvPicPr preferRelativeResize="0"/>
          <p:nvPr/>
        </p:nvPicPr>
        <p:blipFill>
          <a:blip r:embed="rId3">
            <a:alphaModFix/>
          </a:blip>
          <a:stretch>
            <a:fillRect/>
          </a:stretch>
        </p:blipFill>
        <p:spPr>
          <a:xfrm>
            <a:off x="0" y="524575"/>
            <a:ext cx="4113025" cy="5808850"/>
          </a:xfrm>
          <a:prstGeom prst="rect">
            <a:avLst/>
          </a:prstGeom>
          <a:noFill/>
          <a:ln>
            <a:noFill/>
          </a:ln>
        </p:spPr>
      </p:pic>
      <p:sp>
        <p:nvSpPr>
          <p:cNvPr descr="Title" id="665" name="Google Shape;665;p112"/>
          <p:cNvSpPr txBox="1"/>
          <p:nvPr/>
        </p:nvSpPr>
        <p:spPr>
          <a:xfrm>
            <a:off x="4113025" y="0"/>
            <a:ext cx="5031000" cy="910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400">
                <a:solidFill>
                  <a:srgbClr val="CCCCCC"/>
                </a:solidFill>
                <a:latin typeface="Open Sans"/>
                <a:ea typeface="Open Sans"/>
                <a:cs typeface="Open Sans"/>
                <a:sym typeface="Open Sans"/>
              </a:rPr>
              <a:t>A head statue of </a:t>
            </a:r>
            <a:r>
              <a:rPr b="1" lang="en" sz="2400">
                <a:solidFill>
                  <a:srgbClr val="FFFFFF"/>
                </a:solidFill>
                <a:latin typeface="Open Sans"/>
                <a:ea typeface="Open Sans"/>
                <a:cs typeface="Open Sans"/>
                <a:sym typeface="Open Sans"/>
              </a:rPr>
              <a:t>Queen Nefertiti</a:t>
            </a:r>
            <a:r>
              <a:rPr lang="en" sz="2400">
                <a:solidFill>
                  <a:srgbClr val="CCCCCC"/>
                </a:solidFill>
                <a:latin typeface="Open Sans"/>
                <a:ea typeface="Open Sans"/>
                <a:cs typeface="Open Sans"/>
                <a:sym typeface="Open Sans"/>
              </a:rPr>
              <a:t> from the 14th century BCE</a:t>
            </a:r>
            <a:endParaRPr sz="1300">
              <a:solidFill>
                <a:srgbClr val="AAAAAA"/>
              </a:solidFill>
              <a:latin typeface="Average"/>
              <a:ea typeface="Average"/>
              <a:cs typeface="Average"/>
              <a:sym typeface="Average"/>
            </a:endParaRPr>
          </a:p>
        </p:txBody>
      </p:sp>
      <p:sp>
        <p:nvSpPr>
          <p:cNvPr descr="Translations" id="666" name="Google Shape;666;p112"/>
          <p:cNvSpPr txBox="1"/>
          <p:nvPr/>
        </p:nvSpPr>
        <p:spPr>
          <a:xfrm>
            <a:off x="4113025" y="910800"/>
            <a:ext cx="5031000" cy="594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ከክርስቶስ ልደት በፊት ከ14ኛው መቶ ክፍለ ዘመን ጀምሮ የንግሥት ነፈርቲቲ ራስ ሐውልት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تمثال رأس الملكة نفرتيتي من القرن الرابع عشر قبل الميلاد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 estàtua del cap de la reina Nefertiti del segle XIV aC</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公元前 14 世纪的纳芙蒂蒂王后头部雕像</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مجسمه سر ملکه نفرتیتی متعلق به قرن چهاردهم قبل از میلاد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14वीं शताब्दी ईसा पूर्व की रानी नेफ़र्टिटी की एक सिर वाली मूर्ति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紀元前14世紀のネフェルティティ女王の頭部像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기원전 14세기 네페르티티 여왕의 두상</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Peykerek serê Queen Nefertiti ji sedsala 14-an BZ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Uma estátua da cabeça da Rainha Nefertiti do século XIV a.C.</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14ਵੀਂ ਸਦੀ ਈਸਾ ਪੂਰਵ ਤੋਂ ਮਹਾਰਾਣੀ ਨੇਫਰਟੀਟੀ ਦੀ ਮੁੱਖ ਮੂਰਤੀ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Головная статуя царицы Нефертити, XIV век до н. э.</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Taallada madaxa ee boqoradda Nefertiti laga soo bilaabo qarnigii 14aad ee BC</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 estatua de la cabeza de la reina Nefertiti del siglo XIV a. C.</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Sanamu ya kichwa cha Malkia Nefertiti kutoka karne ya 14 KK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Isang estatwa ng ulo ni Reyna Nefertiti mula noong ika-14 na siglo BCE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MÖ 14. yüzyıldan kalma Kraliçe Nefertiti'nin baş heykeli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Статуя голови цариці Нефертіті з 14 століття до нашої ери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Tượng đầu của Nữ hoàng Nefertiti từ thế kỷ 14 trước Công nguyên</a:t>
            </a:r>
            <a:endParaRPr sz="3200">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descr="All text" id="671" name="Google Shape;671;p113"/>
          <p:cNvSpPr txBox="1"/>
          <p:nvPr/>
        </p:nvSpPr>
        <p:spPr>
          <a:xfrm>
            <a:off x="0" y="5876925"/>
            <a:ext cx="9144000" cy="73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400" u="none" cap="none" strike="noStrike">
                <a:solidFill>
                  <a:srgbClr val="CCCCCC"/>
                </a:solidFill>
                <a:latin typeface="Open Sans"/>
                <a:ea typeface="Open Sans"/>
                <a:cs typeface="Open Sans"/>
                <a:sym typeface="Open Sans"/>
              </a:rPr>
              <a:t>Unknown, </a:t>
            </a:r>
            <a:r>
              <a:rPr b="1" i="1" lang="en" sz="2400" u="none" cap="none" strike="noStrike">
                <a:solidFill>
                  <a:srgbClr val="F3F3F3"/>
                </a:solidFill>
                <a:latin typeface="Open Sans"/>
                <a:ea typeface="Open Sans"/>
                <a:cs typeface="Open Sans"/>
                <a:sym typeface="Open Sans"/>
              </a:rPr>
              <a:t>The Terracotta Army</a:t>
            </a:r>
            <a:r>
              <a:rPr b="0" i="1" lang="en" sz="2400" u="none" cap="none" strike="noStrike">
                <a:solidFill>
                  <a:srgbClr val="CCCCCC"/>
                </a:solidFill>
                <a:latin typeface="Open Sans"/>
                <a:ea typeface="Open Sans"/>
                <a:cs typeface="Open Sans"/>
                <a:sym typeface="Open Sans"/>
              </a:rPr>
              <a:t>, </a:t>
            </a:r>
            <a:r>
              <a:rPr b="0" i="0" lang="en" sz="2400" u="none" cap="none" strike="noStrike">
                <a:solidFill>
                  <a:srgbClr val="CCCCCC"/>
                </a:solidFill>
                <a:latin typeface="Open Sans"/>
                <a:ea typeface="Open Sans"/>
                <a:cs typeface="Open Sans"/>
                <a:sym typeface="Open Sans"/>
              </a:rPr>
              <a:t>200-300 BC</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700" u="none" cap="none" strike="noStrike">
                <a:solidFill>
                  <a:srgbClr val="CCCCCC"/>
                </a:solidFill>
                <a:latin typeface="Open Sans"/>
                <a:ea typeface="Open Sans"/>
                <a:cs typeface="Open Sans"/>
                <a:sym typeface="Open Sans"/>
              </a:rPr>
              <a:t>Life-size terracotta, Mausoleum of the First Qin Emperor, Xi'an, Shaanxi province, China</a:t>
            </a:r>
            <a:endParaRPr sz="1700">
              <a:solidFill>
                <a:srgbClr val="CCCCCC"/>
              </a:solidFill>
              <a:latin typeface="Open Sans"/>
              <a:ea typeface="Open Sans"/>
              <a:cs typeface="Open Sans"/>
              <a:sym typeface="Open Sans"/>
            </a:endParaRPr>
          </a:p>
        </p:txBody>
      </p:sp>
      <p:pic>
        <p:nvPicPr>
          <p:cNvPr descr="Unknown_-_The_Terracotta_Army" id="672" name="Google Shape;672;p113"/>
          <p:cNvPicPr preferRelativeResize="0"/>
          <p:nvPr/>
        </p:nvPicPr>
        <p:blipFill rotWithShape="1">
          <a:blip r:embed="rId3">
            <a:alphaModFix/>
          </a:blip>
          <a:srcRect b="0" l="0" r="0" t="0"/>
          <a:stretch/>
        </p:blipFill>
        <p:spPr>
          <a:xfrm>
            <a:off x="0" y="0"/>
            <a:ext cx="9144000" cy="5715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descr="TC4" id="677" name="Google Shape;677;p114"/>
          <p:cNvPicPr preferRelativeResize="0"/>
          <p:nvPr/>
        </p:nvPicPr>
        <p:blipFill rotWithShape="1">
          <a:blip r:embed="rId3">
            <a:alphaModFix/>
          </a:blip>
          <a:srcRect b="0" l="0" r="0" t="0"/>
          <a:stretch/>
        </p:blipFill>
        <p:spPr>
          <a:xfrm>
            <a:off x="971550" y="260350"/>
            <a:ext cx="7272300" cy="5454600"/>
          </a:xfrm>
          <a:prstGeom prst="rect">
            <a:avLst/>
          </a:prstGeom>
          <a:noFill/>
          <a:ln>
            <a:noFill/>
          </a:ln>
        </p:spPr>
      </p:pic>
      <p:sp>
        <p:nvSpPr>
          <p:cNvPr id="678" name="Google Shape;678;p114"/>
          <p:cNvSpPr txBox="1"/>
          <p:nvPr/>
        </p:nvSpPr>
        <p:spPr>
          <a:xfrm>
            <a:off x="0" y="5876925"/>
            <a:ext cx="9144000" cy="73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Font typeface="Arial"/>
              <a:buNone/>
            </a:pPr>
            <a:r>
              <a:rPr b="0" i="0" lang="en" sz="2400" u="none" cap="none" strike="noStrike">
                <a:solidFill>
                  <a:srgbClr val="CCCCCC"/>
                </a:solidFill>
                <a:latin typeface="Open Sans"/>
                <a:ea typeface="Open Sans"/>
                <a:cs typeface="Open Sans"/>
                <a:sym typeface="Open Sans"/>
              </a:rPr>
              <a:t>Unknown, </a:t>
            </a:r>
            <a:r>
              <a:rPr b="1" i="1" lang="en" sz="2400" u="none" cap="none" strike="noStrike">
                <a:solidFill>
                  <a:srgbClr val="F3F3F3"/>
                </a:solidFill>
                <a:latin typeface="Open Sans"/>
                <a:ea typeface="Open Sans"/>
                <a:cs typeface="Open Sans"/>
                <a:sym typeface="Open Sans"/>
              </a:rPr>
              <a:t>The Terracotta Army</a:t>
            </a:r>
            <a:r>
              <a:rPr b="0" i="1" lang="en" sz="2400" u="none" cap="none" strike="noStrike">
                <a:solidFill>
                  <a:srgbClr val="CCCCCC"/>
                </a:solidFill>
                <a:latin typeface="Open Sans"/>
                <a:ea typeface="Open Sans"/>
                <a:cs typeface="Open Sans"/>
                <a:sym typeface="Open Sans"/>
              </a:rPr>
              <a:t>, </a:t>
            </a:r>
            <a:r>
              <a:rPr b="0" i="0" lang="en" sz="2400" u="none" cap="none" strike="noStrike">
                <a:solidFill>
                  <a:srgbClr val="CCCCCC"/>
                </a:solidFill>
                <a:latin typeface="Open Sans"/>
                <a:ea typeface="Open Sans"/>
                <a:cs typeface="Open Sans"/>
                <a:sym typeface="Open Sans"/>
              </a:rPr>
              <a:t>200-300 BC</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chemeClr val="accent1"/>
              </a:buClr>
              <a:buFont typeface="Arial"/>
              <a:buNone/>
            </a:pPr>
            <a:r>
              <a:rPr b="0" i="0" lang="en" sz="1700" u="none" cap="none" strike="noStrike">
                <a:solidFill>
                  <a:srgbClr val="CCCCCC"/>
                </a:solidFill>
                <a:latin typeface="Open Sans"/>
                <a:ea typeface="Open Sans"/>
                <a:cs typeface="Open Sans"/>
                <a:sym typeface="Open Sans"/>
              </a:rPr>
              <a:t>Life-size terracotta, Mausoleum of the First Qin Emperor, Xi'an, Shaanxi province, China</a:t>
            </a:r>
            <a:endParaRPr sz="1700">
              <a:solidFill>
                <a:srgbClr val="CCCCCC"/>
              </a:solidFill>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115"/>
          <p:cNvPicPr preferRelativeResize="0"/>
          <p:nvPr/>
        </p:nvPicPr>
        <p:blipFill>
          <a:blip r:embed="rId3">
            <a:alphaModFix/>
          </a:blip>
          <a:stretch>
            <a:fillRect/>
          </a:stretch>
        </p:blipFill>
        <p:spPr>
          <a:xfrm>
            <a:off x="0" y="0"/>
            <a:ext cx="5145937" cy="6858000"/>
          </a:xfrm>
          <a:prstGeom prst="rect">
            <a:avLst/>
          </a:prstGeom>
          <a:noFill/>
          <a:ln>
            <a:noFill/>
          </a:ln>
        </p:spPr>
      </p:pic>
      <p:sp>
        <p:nvSpPr>
          <p:cNvPr id="684" name="Google Shape;684;p115"/>
          <p:cNvSpPr txBox="1"/>
          <p:nvPr/>
        </p:nvSpPr>
        <p:spPr>
          <a:xfrm>
            <a:off x="5145925" y="0"/>
            <a:ext cx="39981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CCCCCC"/>
                </a:solidFill>
                <a:latin typeface="Open Sans"/>
                <a:ea typeface="Open Sans"/>
                <a:cs typeface="Open Sans"/>
                <a:sym typeface="Open Sans"/>
              </a:rPr>
              <a:t>A photo from 1974 shows that the terracotta warriors were originally painted with bright colours</a:t>
            </a:r>
            <a:endParaRPr sz="2000">
              <a:solidFill>
                <a:srgbClr val="CCCCCC"/>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CCCCCC"/>
              </a:solidFill>
              <a:latin typeface="Average"/>
              <a:ea typeface="Average"/>
              <a:cs typeface="Average"/>
              <a:sym typeface="Average"/>
            </a:endParaRPr>
          </a:p>
          <a:p>
            <a:pPr indent="0" lvl="0" marL="0" rtl="1" algn="r">
              <a:spcBef>
                <a:spcPts val="0"/>
              </a:spcBef>
              <a:spcAft>
                <a:spcPts val="0"/>
              </a:spcAft>
              <a:buNone/>
            </a:pPr>
            <a:r>
              <a:rPr lang="en" sz="1100">
                <a:solidFill>
                  <a:srgbClr val="CCCCCC"/>
                </a:solidFill>
                <a:latin typeface="Average"/>
                <a:ea typeface="Average"/>
                <a:cs typeface="Average"/>
                <a:sym typeface="Average"/>
              </a:rPr>
              <a:t>تظهر صورة من عام 1974 أن محاربي الطين قد تم رسمهم في الأصل بألوان زاهية</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1974年的一张照片显示，兵马俑最初被涂上了鲜艳的色彩</a:t>
            </a:r>
            <a:endParaRPr sz="1100">
              <a:solidFill>
                <a:srgbClr val="CCCCCC"/>
              </a:solidFill>
              <a:latin typeface="Average"/>
              <a:ea typeface="Average"/>
              <a:cs typeface="Average"/>
              <a:sym typeface="Average"/>
            </a:endParaRPr>
          </a:p>
          <a:p>
            <a:pPr indent="0" lvl="0" marL="0" rtl="1" algn="r">
              <a:spcBef>
                <a:spcPts val="0"/>
              </a:spcBef>
              <a:spcAft>
                <a:spcPts val="0"/>
              </a:spcAft>
              <a:buNone/>
            </a:pPr>
            <a:r>
              <a:rPr lang="en" sz="1100">
                <a:solidFill>
                  <a:srgbClr val="CCCCCC"/>
                </a:solidFill>
                <a:latin typeface="Average"/>
                <a:ea typeface="Average"/>
                <a:cs typeface="Average"/>
                <a:sym typeface="Average"/>
              </a:rPr>
              <a:t>عکسی از سال 1974 نشان می دهد که جنگجویان سفالی در اصل با رنگ های روشن رنگ آمیزی شده اند</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Op een foto uit 1974 is te zien dat de terracotta krijgers oorspronkelijk met felle kleuren beschilderd waren</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1974年の写真によると、兵馬俑はもともと明るい色で描かれていた</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1974년 사진에 따르면 병마용은 원래 밝은 색으로 칠해졌음을 알 수 있습니다.</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Wêneyek ji 1974-an nîşan dide ku şervanên terracotta bi eslê xwe bi rengên geş hatine boyaxkirin</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1974 ਦੀ ਇੱਕ ਫੋਟੋ ਦਿਖਾਉਂਦੀ ਹੈ ਕਿ ਟੈਰਾਕੋਟਾ ਯੋਧੇ ਅਸਲ ਵਿੱਚ ਚਮਕਦਾਰ ਰੰਗਾਂ ਨਾਲ ਪੇਂਟ ਕੀਤੇ ਗਏ ਸਨ।</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Uma foto de 1974 mostra que os guerreiros de terracota foram originalmente pintados com cores vivas</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Sawir laga soo qaaday 1974 ayaa muujinaya in dagaalyahannada terracotta asal ahaan lagu rinjiyeeyay midabyo dhalaalaya</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Una fotografía de 1974 muestra que los guerreros de terracota originalmente estaban pintados con colores brillantes.</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Picha kutoka 1974 inaonyesha kwamba wapiganaji wa terracotta walikuwa awali walijenga na rangi angavu</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Ang isang larawan mula 1974 ay nagpapakita na ang mga terracotta warriors ay orihinal na pininturahan ng maliliwanag na kulay</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1974 tarihli bir fotoğraf, pişmiş toprak savaşçıların orijinal olarak parlak renklerle boyandığını gösteriyor</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На фотографії 1974 року видно, що теракотові воїни спочатку були розписані яскравими фарбами</a:t>
            </a:r>
            <a:endParaRPr sz="1100">
              <a:solidFill>
                <a:srgbClr val="CCCCCC"/>
              </a:solidFill>
              <a:latin typeface="Average"/>
              <a:ea typeface="Average"/>
              <a:cs typeface="Average"/>
              <a:sym typeface="Average"/>
            </a:endParaRPr>
          </a:p>
          <a:p>
            <a:pPr indent="0" lvl="0" marL="0" rtl="0" algn="l">
              <a:spcBef>
                <a:spcPts val="0"/>
              </a:spcBef>
              <a:spcAft>
                <a:spcPts val="0"/>
              </a:spcAft>
              <a:buNone/>
            </a:pPr>
            <a:r>
              <a:rPr lang="en" sz="1100">
                <a:solidFill>
                  <a:srgbClr val="CCCCCC"/>
                </a:solidFill>
                <a:latin typeface="Average"/>
                <a:ea typeface="Average"/>
                <a:cs typeface="Average"/>
                <a:sym typeface="Average"/>
              </a:rPr>
              <a:t>Một bức ảnh từ năm 1974 cho thấy các chiến binh đất nung ban đầu được sơn màu sáng</a:t>
            </a:r>
            <a:endParaRPr sz="1100">
              <a:solidFill>
                <a:srgbClr val="CCCCCC"/>
              </a:solidFill>
              <a:latin typeface="Average"/>
              <a:ea typeface="Average"/>
              <a:cs typeface="Average"/>
              <a:sym typeface="Averag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descr="Unknown_-_The_Death_Mask_of_Tutankhamen" id="689" name="Google Shape;689;p116"/>
          <p:cNvPicPr preferRelativeResize="0"/>
          <p:nvPr/>
        </p:nvPicPr>
        <p:blipFill rotWithShape="1">
          <a:blip r:embed="rId3">
            <a:alphaModFix/>
          </a:blip>
          <a:srcRect b="0" l="0" r="0" t="0"/>
          <a:stretch/>
        </p:blipFill>
        <p:spPr>
          <a:xfrm>
            <a:off x="301475" y="1126625"/>
            <a:ext cx="3200400" cy="4405800"/>
          </a:xfrm>
          <a:prstGeom prst="rect">
            <a:avLst/>
          </a:prstGeom>
          <a:noFill/>
          <a:ln>
            <a:noFill/>
          </a:ln>
        </p:spPr>
      </p:pic>
      <p:pic>
        <p:nvPicPr>
          <p:cNvPr descr="Unknown_-_The_Terracotta_Army" id="690" name="Google Shape;690;p116"/>
          <p:cNvPicPr preferRelativeResize="0"/>
          <p:nvPr/>
        </p:nvPicPr>
        <p:blipFill rotWithShape="1">
          <a:blip r:embed="rId4">
            <a:alphaModFix/>
          </a:blip>
          <a:srcRect b="0" l="0" r="0" t="0"/>
          <a:stretch/>
        </p:blipFill>
        <p:spPr>
          <a:xfrm>
            <a:off x="3925950" y="2900700"/>
            <a:ext cx="4705800" cy="2941200"/>
          </a:xfrm>
          <a:prstGeom prst="rect">
            <a:avLst/>
          </a:prstGeom>
          <a:noFill/>
          <a:ln>
            <a:noFill/>
          </a:ln>
        </p:spPr>
      </p:pic>
      <p:sp>
        <p:nvSpPr>
          <p:cNvPr id="691" name="Google Shape;691;p116"/>
          <p:cNvSpPr txBox="1"/>
          <p:nvPr/>
        </p:nvSpPr>
        <p:spPr>
          <a:xfrm>
            <a:off x="3718500" y="5841900"/>
            <a:ext cx="5120700" cy="101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Terracotta Army</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200-300 BCE</a:t>
            </a:r>
            <a:endParaRPr>
              <a:solidFill>
                <a:srgbClr val="CCCCCC"/>
              </a:solidFill>
              <a:latin typeface="Open Sans"/>
              <a:ea typeface="Open Sans"/>
              <a:cs typeface="Open Sans"/>
              <a:sym typeface="Open Sans"/>
            </a:endParaRPr>
          </a:p>
        </p:txBody>
      </p:sp>
      <p:sp>
        <p:nvSpPr>
          <p:cNvPr id="692" name="Google Shape;692;p116"/>
          <p:cNvSpPr txBox="1"/>
          <p:nvPr/>
        </p:nvSpPr>
        <p:spPr>
          <a:xfrm>
            <a:off x="301473" y="5532425"/>
            <a:ext cx="3200400" cy="132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Death Mask of King Tutankhamen</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1320 BCE</a:t>
            </a:r>
            <a:endParaRPr>
              <a:solidFill>
                <a:srgbClr val="CCCCCC"/>
              </a:solidFill>
              <a:latin typeface="Open Sans"/>
              <a:ea typeface="Open Sans"/>
              <a:cs typeface="Open Sans"/>
              <a:sym typeface="Open Sans"/>
            </a:endParaRPr>
          </a:p>
        </p:txBody>
      </p:sp>
      <p:sp>
        <p:nvSpPr>
          <p:cNvPr id="693" name="Google Shape;693;p116"/>
          <p:cNvSpPr txBox="1"/>
          <p:nvPr/>
        </p:nvSpPr>
        <p:spPr>
          <a:xfrm>
            <a:off x="0" y="0"/>
            <a:ext cx="3926100" cy="91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000">
                <a:solidFill>
                  <a:srgbClr val="EFEFEF"/>
                </a:solidFill>
                <a:latin typeface="Oswald"/>
                <a:ea typeface="Oswald"/>
                <a:cs typeface="Oswald"/>
                <a:sym typeface="Oswald"/>
              </a:rPr>
              <a:t>Ancient Egyptian and Chinese Art</a:t>
            </a:r>
            <a:endParaRPr sz="3000">
              <a:solidFill>
                <a:srgbClr val="B7B7B7"/>
              </a:solidFill>
              <a:latin typeface="Average"/>
              <a:ea typeface="Average"/>
              <a:cs typeface="Average"/>
              <a:sym typeface="Average"/>
            </a:endParaRPr>
          </a:p>
        </p:txBody>
      </p:sp>
      <p:sp>
        <p:nvSpPr>
          <p:cNvPr descr="Translations" id="694" name="Google Shape;694;p116"/>
          <p:cNvSpPr txBox="1"/>
          <p:nvPr/>
        </p:nvSpPr>
        <p:spPr>
          <a:xfrm>
            <a:off x="392580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ጥንታዊ የግብፅ እና የቻይና ጥበብ</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الفن المصري والصيني القديم</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 xinès i egipci antic</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古埃及和中国艺术</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هنر مصر باستان و چین</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प्राचीन मिस्र और चीनी कला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古代エジプトと中国の美術</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고대 이집트와 중국 미술</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Hunera Misrê û Çînî ya kevnar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egípcia e chinesa antiga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ਪ੍ਰਾਚੀਨ ਮਿਸਰੀ ਅਤੇ ਚੀਨੀ ਕਲਾ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Древнеегипетское и китайское искусство</a:t>
            </a:r>
            <a:endParaRPr>
              <a:solidFill>
                <a:srgbClr val="AAAAAA"/>
              </a:solidFill>
              <a:latin typeface="Average"/>
              <a:ea typeface="Average"/>
              <a:cs typeface="Average"/>
              <a:sym typeface="Average"/>
            </a:endParaRPr>
          </a:p>
        </p:txBody>
      </p:sp>
      <p:sp>
        <p:nvSpPr>
          <p:cNvPr descr="Translations" id="695" name="Google Shape;695;p116"/>
          <p:cNvSpPr txBox="1"/>
          <p:nvPr/>
        </p:nvSpPr>
        <p:spPr>
          <a:xfrm>
            <a:off x="629115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Farshaxankii hore ee Masar iyo Shiinaha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antiguo egipcio y chino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Sanaa ya Misri ya Kale na Kichina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Sinaunang Egyptian at Chinese Art</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Antik Mısır ve Çin Sanatı</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Мистецтво Давнього Єгипту і Китаю</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Nghệ thuật Ai Cập và Trung Quốc cổ đại</a:t>
            </a:r>
            <a:endParaRPr sz="1000">
              <a:solidFill>
                <a:srgbClr val="FFFFFF"/>
              </a:solidFill>
              <a:latin typeface="Average"/>
              <a:ea typeface="Average"/>
              <a:cs typeface="Average"/>
              <a:sym typeface="Averag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17"/>
          <p:cNvSpPr txBox="1"/>
          <p:nvPr>
            <p:ph type="ctrTitle"/>
          </p:nvPr>
        </p:nvSpPr>
        <p:spPr>
          <a:xfrm>
            <a:off x="1143000" y="1122363"/>
            <a:ext cx="6858000" cy="238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701" name="Google Shape;701;p117"/>
          <p:cNvSpPr txBox="1"/>
          <p:nvPr>
            <p:ph idx="1" type="subTitle"/>
          </p:nvPr>
        </p:nvSpPr>
        <p:spPr>
          <a:xfrm>
            <a:off x="1143000" y="3602038"/>
            <a:ext cx="6858000" cy="1655700"/>
          </a:xfrm>
          <a:prstGeom prst="rect">
            <a:avLst/>
          </a:prstGeom>
        </p:spPr>
        <p:txBody>
          <a:bodyPr anchorCtr="0" anchor="t" bIns="91425" lIns="91425" spcFirstLastPara="1" rIns="91425" wrap="square" tIns="91425">
            <a:noAutofit/>
          </a:bodyPr>
          <a:lstStyle/>
          <a:p>
            <a:pPr indent="0" lvl="0" marL="0" rtl="0" algn="ctr">
              <a:spcBef>
                <a:spcPts val="48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11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707" name="Google Shape;707;p11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grpSp>
        <p:nvGrpSpPr>
          <p:cNvPr id="712" name="Google Shape;712;p119"/>
          <p:cNvGrpSpPr/>
          <p:nvPr/>
        </p:nvGrpSpPr>
        <p:grpSpPr>
          <a:xfrm>
            <a:off x="0" y="0"/>
            <a:ext cx="3651600" cy="6857999"/>
            <a:chOff x="0" y="0"/>
            <a:chExt cx="3651600" cy="6857999"/>
          </a:xfrm>
        </p:grpSpPr>
        <p:sp>
          <p:nvSpPr>
            <p:cNvPr descr="Translations" id="713" name="Google Shape;713;p119"/>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have </a:t>
              </a:r>
              <a:r>
                <a:rPr lang="en" sz="3600">
                  <a:solidFill>
                    <a:srgbClr val="EA9999"/>
                  </a:solidFill>
                  <a:latin typeface="Oswald"/>
                  <a:ea typeface="Oswald"/>
                  <a:cs typeface="Oswald"/>
                  <a:sym typeface="Oswald"/>
                </a:rPr>
                <a:t>not asked for a photo</a:t>
              </a:r>
              <a:r>
                <a:rPr lang="en" sz="3600">
                  <a:solidFill>
                    <a:srgbClr val="FFFFFF"/>
                  </a:solidFill>
                  <a:latin typeface="Oswald"/>
                  <a:ea typeface="Oswald"/>
                  <a:cs typeface="Oswald"/>
                  <a:sym typeface="Oswald"/>
                </a:rPr>
                <a:t>, please open your booklet to the first page, and </a:t>
              </a:r>
              <a:r>
                <a:rPr lang="en" sz="3600">
                  <a:solidFill>
                    <a:srgbClr val="00FF00"/>
                  </a:solidFill>
                  <a:latin typeface="Oswald"/>
                  <a:ea typeface="Oswald"/>
                  <a:cs typeface="Oswald"/>
                  <a:sym typeface="Oswald"/>
                </a:rPr>
                <a:t>write your goal for next class</a:t>
              </a:r>
              <a:r>
                <a:rPr lang="en"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714" name="Google Shape;714;p119"/>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715" name="Google Shape;715;p119"/>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7"/>
          <p:cNvSpPr txBox="1"/>
          <p:nvPr/>
        </p:nvSpPr>
        <p:spPr>
          <a:xfrm>
            <a:off x="-150" y="250"/>
            <a:ext cx="4456200" cy="6858000"/>
          </a:xfrm>
          <a:prstGeom prst="rect">
            <a:avLst/>
          </a:prstGeom>
          <a:noFill/>
          <a:ln>
            <a:noFill/>
          </a:ln>
        </p:spPr>
        <p:txBody>
          <a:bodyPr anchorCtr="0" anchor="ctr" bIns="91425" lIns="91425" spcFirstLastPara="1" rIns="91425" wrap="square" tIns="91425">
            <a:noAutofit/>
          </a:bodyPr>
          <a:lstStyle/>
          <a:p>
            <a:pPr indent="0" lvl="0" marL="0" rtl="0" algn="ctr">
              <a:lnSpc>
                <a:spcPct val="133300"/>
              </a:lnSpc>
              <a:spcBef>
                <a:spcPts val="0"/>
              </a:spcBef>
              <a:spcAft>
                <a:spcPts val="0"/>
              </a:spcAft>
              <a:buNone/>
            </a:pPr>
            <a:r>
              <a:rPr b="1" lang="en" sz="1600">
                <a:solidFill>
                  <a:srgbClr val="EFEFEF"/>
                </a:solidFill>
                <a:latin typeface="Open Sans"/>
                <a:ea typeface="Open Sans"/>
                <a:cs typeface="Open Sans"/>
                <a:sym typeface="Open Sans"/>
              </a:rPr>
              <a:t>Kehinde Wiley</a:t>
            </a:r>
            <a:endParaRPr b="1" sz="1600">
              <a:solidFill>
                <a:srgbClr val="EFEFEF"/>
              </a:solidFill>
              <a:latin typeface="Open Sans"/>
              <a:ea typeface="Open Sans"/>
              <a:cs typeface="Open Sans"/>
              <a:sym typeface="Open Sans"/>
            </a:endParaRPr>
          </a:p>
          <a:p>
            <a:pPr indent="0" lvl="0" marL="0" marR="0" rtl="0" algn="ctr">
              <a:lnSpc>
                <a:spcPct val="133300"/>
              </a:lnSpc>
              <a:spcBef>
                <a:spcPts val="500"/>
              </a:spcBef>
              <a:spcAft>
                <a:spcPts val="0"/>
              </a:spcAft>
              <a:buNone/>
            </a:pPr>
            <a:r>
              <a:rPr b="1" i="1" lang="en" sz="1600">
                <a:solidFill>
                  <a:srgbClr val="EFEFEF"/>
                </a:solidFill>
                <a:latin typeface="Open Sans"/>
                <a:ea typeface="Open Sans"/>
                <a:cs typeface="Open Sans"/>
                <a:sym typeface="Open Sans"/>
              </a:rPr>
              <a:t>Former President Barack Obama</a:t>
            </a:r>
            <a:endParaRPr b="1" i="1" sz="1600">
              <a:solidFill>
                <a:srgbClr val="EFEFEF"/>
              </a:solidFill>
              <a:latin typeface="Open Sans"/>
              <a:ea typeface="Open Sans"/>
              <a:cs typeface="Open Sans"/>
              <a:sym typeface="Open Sans"/>
            </a:endParaRPr>
          </a:p>
          <a:p>
            <a:pPr indent="0" lvl="0" marL="0" marR="0" rtl="0" algn="ctr">
              <a:lnSpc>
                <a:spcPct val="133300"/>
              </a:lnSpc>
              <a:spcBef>
                <a:spcPts val="500"/>
              </a:spcBef>
              <a:spcAft>
                <a:spcPts val="0"/>
              </a:spcAft>
              <a:buNone/>
            </a:pPr>
            <a:r>
              <a:rPr lang="en" sz="1600">
                <a:solidFill>
                  <a:srgbClr val="999999"/>
                </a:solidFill>
                <a:latin typeface="Open Sans"/>
                <a:ea typeface="Open Sans"/>
                <a:cs typeface="Open Sans"/>
                <a:sym typeface="Open Sans"/>
              </a:rPr>
              <a:t>oil on canvas</a:t>
            </a:r>
            <a:endParaRPr sz="1600">
              <a:solidFill>
                <a:srgbClr val="999999"/>
              </a:solidFill>
              <a:latin typeface="Open Sans"/>
              <a:ea typeface="Open Sans"/>
              <a:cs typeface="Open Sans"/>
              <a:sym typeface="Open Sans"/>
            </a:endParaRPr>
          </a:p>
          <a:p>
            <a:pPr indent="0" lvl="0" marL="0" marR="0" rtl="0" algn="ctr">
              <a:lnSpc>
                <a:spcPct val="133300"/>
              </a:lnSpc>
              <a:spcBef>
                <a:spcPts val="500"/>
              </a:spcBef>
              <a:spcAft>
                <a:spcPts val="0"/>
              </a:spcAft>
              <a:buNone/>
            </a:pPr>
            <a:r>
              <a:rPr lang="en" sz="1600">
                <a:solidFill>
                  <a:srgbClr val="999999"/>
                </a:solidFill>
                <a:latin typeface="Open Sans"/>
                <a:ea typeface="Open Sans"/>
                <a:cs typeface="Open Sans"/>
                <a:sym typeface="Open Sans"/>
              </a:rPr>
              <a:t>2018</a:t>
            </a:r>
            <a:endParaRPr sz="1600">
              <a:solidFill>
                <a:srgbClr val="999999"/>
              </a:solidFill>
              <a:latin typeface="Open Sans"/>
              <a:ea typeface="Open Sans"/>
              <a:cs typeface="Open Sans"/>
              <a:sym typeface="Open Sans"/>
            </a:endParaRPr>
          </a:p>
          <a:p>
            <a:pPr indent="0" lvl="0" marL="0" marR="0" rtl="0" algn="ctr">
              <a:lnSpc>
                <a:spcPct val="133300"/>
              </a:lnSpc>
              <a:spcBef>
                <a:spcPts val="500"/>
              </a:spcBef>
              <a:spcAft>
                <a:spcPts val="0"/>
              </a:spcAft>
              <a:buNone/>
            </a:pPr>
            <a:r>
              <a:t/>
            </a:r>
            <a:endParaRPr sz="1600">
              <a:solidFill>
                <a:srgbClr val="999999"/>
              </a:solidFill>
              <a:latin typeface="Open Sans"/>
              <a:ea typeface="Open Sans"/>
              <a:cs typeface="Open Sans"/>
              <a:sym typeface="Open Sans"/>
            </a:endParaRPr>
          </a:p>
          <a:p>
            <a:pPr indent="0" lvl="0" marL="0" marR="0" rtl="0" algn="ctr">
              <a:lnSpc>
                <a:spcPct val="133300"/>
              </a:lnSpc>
              <a:spcBef>
                <a:spcPts val="500"/>
              </a:spcBef>
              <a:spcAft>
                <a:spcPts val="0"/>
              </a:spcAft>
              <a:buNone/>
            </a:pPr>
            <a:r>
              <a:rPr lang="en" sz="1600">
                <a:solidFill>
                  <a:srgbClr val="999999"/>
                </a:solidFill>
                <a:latin typeface="Open Sans"/>
                <a:ea typeface="Open Sans"/>
                <a:cs typeface="Open Sans"/>
                <a:sym typeface="Open Sans"/>
              </a:rPr>
              <a:t>National Portrait Gallery, </a:t>
            </a:r>
            <a:endParaRPr sz="1600">
              <a:solidFill>
                <a:srgbClr val="999999"/>
              </a:solidFill>
              <a:latin typeface="Open Sans"/>
              <a:ea typeface="Open Sans"/>
              <a:cs typeface="Open Sans"/>
              <a:sym typeface="Open Sans"/>
            </a:endParaRPr>
          </a:p>
          <a:p>
            <a:pPr indent="0" lvl="0" marL="0" marR="0" rtl="0" algn="ctr">
              <a:lnSpc>
                <a:spcPct val="133300"/>
              </a:lnSpc>
              <a:spcBef>
                <a:spcPts val="500"/>
              </a:spcBef>
              <a:spcAft>
                <a:spcPts val="500"/>
              </a:spcAft>
              <a:buNone/>
            </a:pPr>
            <a:r>
              <a:rPr lang="en" sz="1600">
                <a:solidFill>
                  <a:srgbClr val="999999"/>
                </a:solidFill>
                <a:latin typeface="Open Sans"/>
                <a:ea typeface="Open Sans"/>
                <a:cs typeface="Open Sans"/>
                <a:sym typeface="Open Sans"/>
              </a:rPr>
              <a:t>Smithsonian Institution</a:t>
            </a:r>
            <a:endParaRPr sz="1600">
              <a:solidFill>
                <a:srgbClr val="999999"/>
              </a:solidFill>
              <a:latin typeface="Open Sans"/>
              <a:ea typeface="Open Sans"/>
              <a:cs typeface="Open Sans"/>
              <a:sym typeface="Open Sans"/>
            </a:endParaRPr>
          </a:p>
        </p:txBody>
      </p:sp>
      <p:pic>
        <p:nvPicPr>
          <p:cNvPr descr="Image result for obama presidential portrait" id="315" name="Google Shape;315;p57"/>
          <p:cNvPicPr preferRelativeResize="0"/>
          <p:nvPr/>
        </p:nvPicPr>
        <p:blipFill>
          <a:blip r:embed="rId3">
            <a:alphaModFix/>
          </a:blip>
          <a:stretch>
            <a:fillRect/>
          </a:stretch>
        </p:blipFill>
        <p:spPr>
          <a:xfrm>
            <a:off x="4456150" y="250"/>
            <a:ext cx="4687839"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descr="Translations" id="720" name="Google Shape;720;p120"/>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At the end of class, you will either: </a:t>
            </a:r>
            <a:endParaRPr sz="34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00"/>
                </a:solidFill>
                <a:latin typeface="Average"/>
                <a:ea typeface="Average"/>
                <a:cs typeface="Average"/>
                <a:sym typeface="Average"/>
              </a:rPr>
              <a:t>booklet </a:t>
            </a:r>
            <a:r>
              <a:rPr lang="en" sz="3000">
                <a:solidFill>
                  <a:srgbClr val="FFFFFF"/>
                </a:solidFill>
                <a:latin typeface="Average"/>
                <a:ea typeface="Average"/>
                <a:cs typeface="Average"/>
                <a:sym typeface="Average"/>
              </a:rPr>
              <a:t>with </a:t>
            </a:r>
            <a:r>
              <a:rPr b="1" lang="en" sz="3000">
                <a:solidFill>
                  <a:srgbClr val="00FF00"/>
                </a:solidFill>
                <a:latin typeface="Average"/>
                <a:ea typeface="Average"/>
                <a:cs typeface="Average"/>
                <a:sym typeface="Average"/>
              </a:rPr>
              <a:t>tomorrow's goal</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FF"/>
                </a:solidFill>
                <a:latin typeface="Average"/>
                <a:ea typeface="Average"/>
                <a:cs typeface="Average"/>
                <a:sym typeface="Average"/>
              </a:rPr>
              <a:t>artwork </a:t>
            </a:r>
            <a:r>
              <a:rPr lang="en" sz="3000">
                <a:solidFill>
                  <a:srgbClr val="FFFFFF"/>
                </a:solidFill>
                <a:latin typeface="Average"/>
                <a:ea typeface="Average"/>
                <a:cs typeface="Average"/>
                <a:sym typeface="Average"/>
              </a:rPr>
              <a:t>to </a:t>
            </a:r>
            <a:r>
              <a:rPr b="1" lang="en" sz="3000">
                <a:solidFill>
                  <a:srgbClr val="00FFFF"/>
                </a:solidFill>
                <a:latin typeface="Average"/>
                <a:ea typeface="Average"/>
                <a:cs typeface="Average"/>
                <a:sym typeface="Average"/>
              </a:rPr>
              <a:t>photograph</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or put your artwork away because I have </a:t>
            </a:r>
            <a:r>
              <a:rPr b="1" lang="en" sz="3000">
                <a:solidFill>
                  <a:srgbClr val="FFFF00"/>
                </a:solidFill>
                <a:latin typeface="Average"/>
                <a:ea typeface="Average"/>
                <a:cs typeface="Average"/>
                <a:sym typeface="Average"/>
              </a:rPr>
              <a:t>already taken a picture</a:t>
            </a:r>
            <a:r>
              <a:rPr lang="en" sz="3000">
                <a:solidFill>
                  <a:srgbClr val="FFFFFF"/>
                </a:solidFill>
                <a:latin typeface="Average"/>
                <a:ea typeface="Average"/>
                <a:cs typeface="Average"/>
                <a:sym typeface="Average"/>
              </a:rPr>
              <a:t>.</a:t>
            </a:r>
            <a:endParaRPr sz="3000">
              <a:solidFill>
                <a:srgbClr val="FFFFFF"/>
              </a:solidFill>
              <a:latin typeface="Average"/>
              <a:ea typeface="Average"/>
              <a:cs typeface="Average"/>
              <a:sym typeface="Average"/>
            </a:endParaRPr>
          </a:p>
        </p:txBody>
      </p:sp>
      <p:sp>
        <p:nvSpPr>
          <p:cNvPr descr="Translations" id="721" name="Google Shape;721;p120"/>
          <p:cNvSpPr txBox="1"/>
          <p:nvPr/>
        </p:nvSpPr>
        <p:spPr>
          <a:xfrm>
            <a:off x="3668700" y="0"/>
            <a:ext cx="547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አስቀድመው ፎቶ ካለዎት ያስቀምጡት! ያለበለዚያ ግብህን ወይም የጥበብ ሥራህን ስጠኝ።</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إذا كانت لديك صورة، انشرها! وإلا، فأخبرني عن هدفك أو عملك الفني.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ja tens una foto, guarda-la! En cas contrari, dóna'm el teu objectiu o obra d'art.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如果你已经有照片了，就把它收起来！否则，请告诉我你的目标或作品。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اگر قبلاً یک عکس دارید، آن را کنار بگذارید! در غیر این صورت، هدف یا اثر هنری خود را به من بدهید.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अगर आपके पास पहले से कोई फ़ोटो है, तो उसे हटा दें! वरना मुझे अपना लक्ष्य या कलाकृति बताएँ।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すでに写真をお持ちの方は、それを片付けてください。そうでない場合は、目標やアートワークを教えてください。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이미 사진이 있다면 치워두세요! 아니면 목표나 작품을 알려주세요.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Ger jixwe wêneyek we heye, wê bavêjin! Wekî din, armanca xwe an hunera xwe bide min.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Se você já tem uma foto, guarde-a! Caso contrário, me dê seu objetivo ou sua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ਜੇਕਰ ਤੁਹਾਡੇ ਕੋਲ ਪਹਿਲਾਂ ਹੀ ਇੱਕ ਫੋਟੋ ਹੈ, ਤਾਂ ਇਸਨੂੰ ਦੂਰ ਰੱਖੋ! ਨਹੀਂ ਤਾਂ, ਮੈਨੂੰ ਆਪਣਾ ਟੀਚਾ ਜਾਂ ਕਲਾਕਾਰੀ ਦਿਓ।</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Если у вас уже есть фотография, уберите её! В противном случае, предложите мне свою цель или произведение искусства.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Haddii aad hore sawir, dhig! Haddii kale, i sii hadafkaaga ama farshaxankaaga.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ya tienes una foto, ¡guárdala! Si no, dime tu objetivo o ilustración.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Ikiwa tayari una picha, iondoe! Vinginevyo, nipe lengo au kazi yako ya sanaa.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Kung may litrato ka na, itabi mo na! Kung hindi, ibigay sa akin ang iyong layunin o likhang sining.</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Zaten bir fotoğrafınız varsa kaldırın! Aksi takdirde, bana hedefinizi veya sanat eserinizi verin.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Якщо у вас вже є фото, приберіть його! В іншому випадку дайте мені свою ціль або твір.</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Nếu bạn đã có ảnh rồi thì cất đi! Nếu không, hãy cho tôi biết mục tiêu hoặc tác phẩm nghệ thuật của bạn.</a:t>
            </a:r>
            <a:endParaRPr sz="1300">
              <a:solidFill>
                <a:srgbClr val="CACACA"/>
              </a:solidFill>
              <a:latin typeface="Average"/>
              <a:ea typeface="Average"/>
              <a:cs typeface="Average"/>
              <a:sym typeface="Averag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21"/>
          <p:cNvSpPr txBox="1"/>
          <p:nvPr>
            <p:ph type="ctrTitle"/>
          </p:nvPr>
        </p:nvSpPr>
        <p:spPr>
          <a:xfrm>
            <a:off x="1143000" y="1122363"/>
            <a:ext cx="6858000" cy="238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727" name="Google Shape;727;p121"/>
          <p:cNvSpPr txBox="1"/>
          <p:nvPr>
            <p:ph idx="1" type="subTitle"/>
          </p:nvPr>
        </p:nvSpPr>
        <p:spPr>
          <a:xfrm>
            <a:off x="1143000" y="3602038"/>
            <a:ext cx="6858000" cy="1655700"/>
          </a:xfrm>
          <a:prstGeom prst="rect">
            <a:avLst/>
          </a:prstGeom>
        </p:spPr>
        <p:txBody>
          <a:bodyPr anchorCtr="0" anchor="t" bIns="91425" lIns="91425" spcFirstLastPara="1" rIns="91425" wrap="square" tIns="91425">
            <a:noAutofit/>
          </a:bodyPr>
          <a:lstStyle/>
          <a:p>
            <a:pPr indent="0" lvl="0" marL="0" rtl="0" algn="ctr">
              <a:spcBef>
                <a:spcPts val="48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descr="Translations" id="732" name="Google Shape;732;p122"/>
          <p:cNvSpPr txBox="1"/>
          <p:nvPr/>
        </p:nvSpPr>
        <p:spPr>
          <a:xfrm>
            <a:off x="2281600" y="0"/>
            <a:ext cx="6862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50">
                <a:solidFill>
                  <a:srgbClr val="AAAAAA"/>
                </a:solidFill>
                <a:latin typeface="Average"/>
                <a:ea typeface="Average"/>
                <a:cs typeface="Average"/>
                <a:sym typeface="Average"/>
              </a:rPr>
              <a:t>የቁም ሥዕላችንን በብርሃን ጠረጴዛ ላይ በመሳል ስለ ጥንታዊ ቻይናውያን እና ግብፃውያን ጥበብ እየተማርን ነው።</a:t>
            </a:r>
            <a:endParaRPr sz="125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نحن نرسم مخططًا ضوئيًا لصورتنا على طاولة الضوء ونتعلم عن الفن الصيني والمصري القديم.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Estem dibuixant un contorn lleuger del nostre retrat sobre una taula de llum i aprenent sobre l'art antic xinès i egipci.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我们正在光桌上为我们的肖像画出轮廓，并学习古代中国和埃及艺术。</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ما یک طرح کلی از پرتره خود را روی یک میز نورانی می کشیم و در مورد هنر چینی و مصر باستان یاد می گیریم.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हम एक प्रकाश तालिका पर अपने चित्र की एक प्रकाश रूपरेखा बना रहे हैं और प्राचीन चीनी और मिस्र की कला के बारे में सीख रहे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私たちはライトテーブルに自分の肖像画の輪郭を軽く描き、古代中国とエジプトの美術について学んでいます。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우리는 가벼운 테이블 위에 초상화의 윤곽을 그리며 고대 중국과 이집트 미술에 대해 배웁니다.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Em xêzeke sivik a portreya xwe li ser maseyek sivik xêz dikin û hunera kevnar a çînî û misrî fêr dibin.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Estamos desenhando um contorno claro do nosso retrato em uma mesa de luz e aprendendo sobre a arte antiga chinesa e egípcia.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ਅਸੀਂ ਇੱਕ ਲਾਈਟ ਟੇਬਲ 'ਤੇ ਸਾਡੇ ਪੋਰਟਰੇਟ ਦੀ ਇੱਕ ਹਲਕੀ ਰੂਪਰੇਖਾ ਬਣਾ ਰਹੇ ਹਾਂ ਅਤੇ ਪ੍ਰਾਚੀਨ ਚੀਨੀ ਅਤੇ ਮਿਸਰੀ ਕਲਾ ਬਾਰੇ ਸਿੱਖ ਰਹੇ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Мы рисуем легкий контур нашего портрета на световом столе и изучаем древнекитайское и египетское искусство.</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Waxaan ku sawireynaa sawir iftiin ah oo ku saabsan sawirkayaga miiska iftiinka waxaanan baraneynaa farshaxankii hore ee Shiinaha iyo Masar.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Estamos dibujando un contorno claro de nuestro retrato en una mesa de luz y aprendiendo sobre el arte antiguo chino y egipcio.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Tunachora muhtasari mwepesi wa picha yetu kwenye jedwali jepesi na kujifunza kuhusu sanaa ya kale ya Kichina na Misri.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Gumuguhit kami ng magaan na outline ng aming portrait sa isang light table at natututo tungkol sa sinaunang sining ng Tsino at Egyptian.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Portremizin ışıklı bir masa üzerinde hafif bir taslağını çiziyoruz ve antik Çin ve Mısır sanatı hakkında bilgi ediniyoruz.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Малюємо світловий контур нашого портрета на світловому столику і знайомимося з стародавнім китайським і єгипетським мистецтвом.</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Chúng tôi đang vẽ phác thảo chân dung của mình trên bàn vẽ và tìm hiểu về nghệ thuật cổ đại Trung Quốc và Ai Cập.</a:t>
            </a:r>
            <a:endParaRPr sz="1300">
              <a:solidFill>
                <a:srgbClr val="CACACA"/>
              </a:solidFill>
              <a:latin typeface="Average"/>
              <a:ea typeface="Average"/>
              <a:cs typeface="Average"/>
              <a:sym typeface="Average"/>
            </a:endParaRPr>
          </a:p>
        </p:txBody>
      </p:sp>
      <p:sp>
        <p:nvSpPr>
          <p:cNvPr id="733" name="Google Shape;733;p122"/>
          <p:cNvSpPr txBox="1"/>
          <p:nvPr/>
        </p:nvSpPr>
        <p:spPr>
          <a:xfrm>
            <a:off x="-775" y="0"/>
            <a:ext cx="2278800" cy="109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734" name="Google Shape;734;p122"/>
          <p:cNvPicPr preferRelativeResize="0"/>
          <p:nvPr/>
        </p:nvPicPr>
        <p:blipFill>
          <a:blip r:embed="rId3">
            <a:alphaModFix/>
          </a:blip>
          <a:stretch>
            <a:fillRect/>
          </a:stretch>
        </p:blipFill>
        <p:spPr>
          <a:xfrm>
            <a:off x="-4400" y="1097399"/>
            <a:ext cx="2286000" cy="3337560"/>
          </a:xfrm>
          <a:prstGeom prst="rect">
            <a:avLst/>
          </a:prstGeom>
          <a:noFill/>
          <a:ln>
            <a:noFill/>
          </a:ln>
        </p:spPr>
      </p:pic>
      <p:sp>
        <p:nvSpPr>
          <p:cNvPr id="735" name="Google Shape;735;p122"/>
          <p:cNvSpPr txBox="1"/>
          <p:nvPr/>
        </p:nvSpPr>
        <p:spPr>
          <a:xfrm>
            <a:off x="-4400" y="4434950"/>
            <a:ext cx="2286000" cy="2423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50">
                <a:solidFill>
                  <a:srgbClr val="CACACA"/>
                </a:solidFill>
                <a:latin typeface="Average"/>
                <a:ea typeface="Average"/>
                <a:cs typeface="Average"/>
                <a:sym typeface="Average"/>
              </a:rPr>
              <a:t>We are going to</a:t>
            </a:r>
            <a:r>
              <a:rPr b="1" lang="en" sz="1550">
                <a:solidFill>
                  <a:srgbClr val="FFFFFF"/>
                </a:solidFill>
                <a:latin typeface="Average"/>
                <a:ea typeface="Average"/>
                <a:cs typeface="Average"/>
                <a:sym typeface="Average"/>
              </a:rPr>
              <a:t> start our portrait</a:t>
            </a:r>
            <a:r>
              <a:rPr lang="en" sz="1550">
                <a:solidFill>
                  <a:srgbClr val="CACACA"/>
                </a:solidFill>
                <a:latin typeface="Average"/>
                <a:ea typeface="Average"/>
                <a:cs typeface="Average"/>
                <a:sym typeface="Average"/>
              </a:rPr>
              <a:t> project, beginning with creating a very </a:t>
            </a:r>
            <a:r>
              <a:rPr b="1" lang="en" sz="1550">
                <a:solidFill>
                  <a:srgbClr val="FFFFFF"/>
                </a:solidFill>
                <a:latin typeface="Average"/>
                <a:ea typeface="Average"/>
                <a:cs typeface="Average"/>
                <a:sym typeface="Average"/>
              </a:rPr>
              <a:t>light outline</a:t>
            </a:r>
            <a:r>
              <a:rPr lang="en" sz="1550">
                <a:solidFill>
                  <a:srgbClr val="CACACA"/>
                </a:solidFill>
                <a:latin typeface="Average"/>
                <a:ea typeface="Average"/>
                <a:cs typeface="Average"/>
                <a:sym typeface="Average"/>
              </a:rPr>
              <a:t> of the basic shapes using a </a:t>
            </a:r>
            <a:r>
              <a:rPr b="1" lang="en" sz="1550">
                <a:solidFill>
                  <a:srgbClr val="FFFFFF"/>
                </a:solidFill>
                <a:latin typeface="Average"/>
                <a:ea typeface="Average"/>
                <a:cs typeface="Average"/>
                <a:sym typeface="Average"/>
              </a:rPr>
              <a:t>light table</a:t>
            </a:r>
            <a:r>
              <a:rPr lang="en" sz="1550">
                <a:solidFill>
                  <a:srgbClr val="CACACA"/>
                </a:solidFill>
                <a:latin typeface="Average"/>
                <a:ea typeface="Average"/>
                <a:cs typeface="Average"/>
                <a:sym typeface="Average"/>
              </a:rPr>
              <a:t>. We are also learning about ancient Chinese and Egyptian art.</a:t>
            </a:r>
            <a:endParaRPr sz="155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8"/>
          <p:cNvSpPr txBox="1"/>
          <p:nvPr/>
        </p:nvSpPr>
        <p:spPr>
          <a:xfrm>
            <a:off x="-150" y="250"/>
            <a:ext cx="3425400" cy="6858000"/>
          </a:xfrm>
          <a:prstGeom prst="rect">
            <a:avLst/>
          </a:prstGeom>
          <a:noFill/>
          <a:ln>
            <a:noFill/>
          </a:ln>
        </p:spPr>
        <p:txBody>
          <a:bodyPr anchorCtr="0" anchor="ctr" bIns="91425" lIns="91425" spcFirstLastPara="1" rIns="91425" wrap="square" tIns="91425">
            <a:noAutofit/>
          </a:bodyPr>
          <a:lstStyle/>
          <a:p>
            <a:pPr indent="0" lvl="0" marL="0" rtl="0" algn="ctr">
              <a:lnSpc>
                <a:spcPct val="133300"/>
              </a:lnSpc>
              <a:spcBef>
                <a:spcPts val="0"/>
              </a:spcBef>
              <a:spcAft>
                <a:spcPts val="0"/>
              </a:spcAft>
              <a:buNone/>
            </a:pPr>
            <a:r>
              <a:rPr b="1" lang="en" sz="1600">
                <a:solidFill>
                  <a:srgbClr val="EFEFEF"/>
                </a:solidFill>
                <a:latin typeface="Open Sans"/>
                <a:ea typeface="Open Sans"/>
                <a:cs typeface="Open Sans"/>
                <a:sym typeface="Open Sans"/>
              </a:rPr>
              <a:t>Amy Sherald</a:t>
            </a:r>
            <a:endParaRPr b="1" sz="1600">
              <a:solidFill>
                <a:srgbClr val="EFEFEF"/>
              </a:solidFill>
              <a:latin typeface="Open Sans"/>
              <a:ea typeface="Open Sans"/>
              <a:cs typeface="Open Sans"/>
              <a:sym typeface="Open Sans"/>
            </a:endParaRPr>
          </a:p>
          <a:p>
            <a:pPr indent="0" lvl="0" marL="0" marR="0" rtl="0" algn="ctr">
              <a:lnSpc>
                <a:spcPct val="133300"/>
              </a:lnSpc>
              <a:spcBef>
                <a:spcPts val="500"/>
              </a:spcBef>
              <a:spcAft>
                <a:spcPts val="0"/>
              </a:spcAft>
              <a:buNone/>
            </a:pPr>
            <a:r>
              <a:rPr b="1" i="1" lang="en" sz="1600">
                <a:solidFill>
                  <a:srgbClr val="EFEFEF"/>
                </a:solidFill>
                <a:latin typeface="Open Sans"/>
                <a:ea typeface="Open Sans"/>
                <a:cs typeface="Open Sans"/>
                <a:sym typeface="Open Sans"/>
              </a:rPr>
              <a:t>Michelle Obama</a:t>
            </a:r>
            <a:endParaRPr b="1" i="1" sz="1600">
              <a:solidFill>
                <a:srgbClr val="EFEFEF"/>
              </a:solidFill>
              <a:latin typeface="Open Sans"/>
              <a:ea typeface="Open Sans"/>
              <a:cs typeface="Open Sans"/>
              <a:sym typeface="Open Sans"/>
            </a:endParaRPr>
          </a:p>
          <a:p>
            <a:pPr indent="0" lvl="0" marL="0" marR="0" rtl="0" algn="ctr">
              <a:lnSpc>
                <a:spcPct val="133300"/>
              </a:lnSpc>
              <a:spcBef>
                <a:spcPts val="500"/>
              </a:spcBef>
              <a:spcAft>
                <a:spcPts val="0"/>
              </a:spcAft>
              <a:buNone/>
            </a:pPr>
            <a:r>
              <a:rPr lang="en" sz="1600">
                <a:solidFill>
                  <a:srgbClr val="999999"/>
                </a:solidFill>
                <a:latin typeface="Open Sans"/>
                <a:ea typeface="Open Sans"/>
                <a:cs typeface="Open Sans"/>
                <a:sym typeface="Open Sans"/>
              </a:rPr>
              <a:t>oil on canvas</a:t>
            </a:r>
            <a:endParaRPr sz="1600">
              <a:solidFill>
                <a:srgbClr val="999999"/>
              </a:solidFill>
              <a:latin typeface="Open Sans"/>
              <a:ea typeface="Open Sans"/>
              <a:cs typeface="Open Sans"/>
              <a:sym typeface="Open Sans"/>
            </a:endParaRPr>
          </a:p>
          <a:p>
            <a:pPr indent="0" lvl="0" marL="0" marR="0" rtl="0" algn="ctr">
              <a:lnSpc>
                <a:spcPct val="133300"/>
              </a:lnSpc>
              <a:spcBef>
                <a:spcPts val="500"/>
              </a:spcBef>
              <a:spcAft>
                <a:spcPts val="0"/>
              </a:spcAft>
              <a:buNone/>
            </a:pPr>
            <a:r>
              <a:rPr lang="en" sz="1600">
                <a:solidFill>
                  <a:srgbClr val="999999"/>
                </a:solidFill>
                <a:latin typeface="Open Sans"/>
                <a:ea typeface="Open Sans"/>
                <a:cs typeface="Open Sans"/>
                <a:sym typeface="Open Sans"/>
              </a:rPr>
              <a:t>2018</a:t>
            </a:r>
            <a:endParaRPr sz="1600">
              <a:solidFill>
                <a:srgbClr val="999999"/>
              </a:solidFill>
              <a:latin typeface="Open Sans"/>
              <a:ea typeface="Open Sans"/>
              <a:cs typeface="Open Sans"/>
              <a:sym typeface="Open Sans"/>
            </a:endParaRPr>
          </a:p>
          <a:p>
            <a:pPr indent="0" lvl="0" marL="0" marR="0" rtl="0" algn="ctr">
              <a:lnSpc>
                <a:spcPct val="133300"/>
              </a:lnSpc>
              <a:spcBef>
                <a:spcPts val="500"/>
              </a:spcBef>
              <a:spcAft>
                <a:spcPts val="0"/>
              </a:spcAft>
              <a:buNone/>
            </a:pPr>
            <a:r>
              <a:t/>
            </a:r>
            <a:endParaRPr sz="1600">
              <a:solidFill>
                <a:srgbClr val="999999"/>
              </a:solidFill>
              <a:latin typeface="Open Sans"/>
              <a:ea typeface="Open Sans"/>
              <a:cs typeface="Open Sans"/>
              <a:sym typeface="Open Sans"/>
            </a:endParaRPr>
          </a:p>
          <a:p>
            <a:pPr indent="0" lvl="0" marL="0" marR="0" rtl="0" algn="ctr">
              <a:lnSpc>
                <a:spcPct val="133300"/>
              </a:lnSpc>
              <a:spcBef>
                <a:spcPts val="500"/>
              </a:spcBef>
              <a:spcAft>
                <a:spcPts val="0"/>
              </a:spcAft>
              <a:buNone/>
            </a:pPr>
            <a:r>
              <a:rPr lang="en" sz="1600">
                <a:solidFill>
                  <a:srgbClr val="999999"/>
                </a:solidFill>
                <a:latin typeface="Open Sans"/>
                <a:ea typeface="Open Sans"/>
                <a:cs typeface="Open Sans"/>
                <a:sym typeface="Open Sans"/>
              </a:rPr>
              <a:t>National Portrait Gallery, </a:t>
            </a:r>
            <a:endParaRPr sz="1600">
              <a:solidFill>
                <a:srgbClr val="999999"/>
              </a:solidFill>
              <a:latin typeface="Open Sans"/>
              <a:ea typeface="Open Sans"/>
              <a:cs typeface="Open Sans"/>
              <a:sym typeface="Open Sans"/>
            </a:endParaRPr>
          </a:p>
          <a:p>
            <a:pPr indent="0" lvl="0" marL="0" marR="0" rtl="0" algn="ctr">
              <a:lnSpc>
                <a:spcPct val="133300"/>
              </a:lnSpc>
              <a:spcBef>
                <a:spcPts val="500"/>
              </a:spcBef>
              <a:spcAft>
                <a:spcPts val="500"/>
              </a:spcAft>
              <a:buNone/>
            </a:pPr>
            <a:r>
              <a:rPr lang="en" sz="1600">
                <a:solidFill>
                  <a:srgbClr val="999999"/>
                </a:solidFill>
                <a:latin typeface="Open Sans"/>
                <a:ea typeface="Open Sans"/>
                <a:cs typeface="Open Sans"/>
                <a:sym typeface="Open Sans"/>
              </a:rPr>
              <a:t>Smithsonian Institution</a:t>
            </a:r>
            <a:endParaRPr sz="1600">
              <a:solidFill>
                <a:srgbClr val="999999"/>
              </a:solidFill>
              <a:latin typeface="Open Sans"/>
              <a:ea typeface="Open Sans"/>
              <a:cs typeface="Open Sans"/>
              <a:sym typeface="Open Sans"/>
            </a:endParaRPr>
          </a:p>
        </p:txBody>
      </p:sp>
      <p:pic>
        <p:nvPicPr>
          <p:cNvPr id="321" name="Google Shape;321;p58"/>
          <p:cNvPicPr preferRelativeResize="0"/>
          <p:nvPr/>
        </p:nvPicPr>
        <p:blipFill>
          <a:blip r:embed="rId3">
            <a:alphaModFix/>
          </a:blip>
          <a:stretch>
            <a:fillRect/>
          </a:stretch>
        </p:blipFill>
        <p:spPr>
          <a:xfrm>
            <a:off x="3426008" y="250"/>
            <a:ext cx="5717992" cy="68580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9"/>
          <p:cNvSpPr txBox="1"/>
          <p:nvPr/>
        </p:nvSpPr>
        <p:spPr>
          <a:xfrm>
            <a:off x="-150" y="250"/>
            <a:ext cx="3425400" cy="6858000"/>
          </a:xfrm>
          <a:prstGeom prst="rect">
            <a:avLst/>
          </a:prstGeom>
          <a:noFill/>
          <a:ln>
            <a:noFill/>
          </a:ln>
        </p:spPr>
        <p:txBody>
          <a:bodyPr anchorCtr="0" anchor="ctr" bIns="91425" lIns="91425" spcFirstLastPara="1" rIns="91425" wrap="square" tIns="91425">
            <a:noAutofit/>
          </a:bodyPr>
          <a:lstStyle/>
          <a:p>
            <a:pPr indent="0" lvl="0" marL="0" rtl="0" algn="ctr">
              <a:lnSpc>
                <a:spcPct val="133300"/>
              </a:lnSpc>
              <a:spcBef>
                <a:spcPts val="0"/>
              </a:spcBef>
              <a:spcAft>
                <a:spcPts val="0"/>
              </a:spcAft>
              <a:buNone/>
            </a:pPr>
            <a:r>
              <a:rPr b="1" lang="en" sz="2400">
                <a:solidFill>
                  <a:srgbClr val="EFEFEF"/>
                </a:solidFill>
                <a:latin typeface="Open Sans"/>
                <a:ea typeface="Open Sans"/>
                <a:cs typeface="Open Sans"/>
                <a:sym typeface="Open Sans"/>
              </a:rPr>
              <a:t>Amy Sherald</a:t>
            </a:r>
            <a:endParaRPr b="1" sz="2400">
              <a:solidFill>
                <a:srgbClr val="EFEFEF"/>
              </a:solidFill>
              <a:latin typeface="Open Sans"/>
              <a:ea typeface="Open Sans"/>
              <a:cs typeface="Open Sans"/>
              <a:sym typeface="Open Sans"/>
            </a:endParaRPr>
          </a:p>
          <a:p>
            <a:pPr indent="0" lvl="0" marL="0" rtl="0" algn="ctr">
              <a:lnSpc>
                <a:spcPct val="133300"/>
              </a:lnSpc>
              <a:spcBef>
                <a:spcPts val="500"/>
              </a:spcBef>
              <a:spcAft>
                <a:spcPts val="0"/>
              </a:spcAft>
              <a:buNone/>
            </a:pPr>
            <a:r>
              <a:t/>
            </a:r>
            <a:endParaRPr b="1" sz="2400">
              <a:solidFill>
                <a:srgbClr val="EFEFEF"/>
              </a:solidFill>
              <a:latin typeface="Open Sans"/>
              <a:ea typeface="Open Sans"/>
              <a:cs typeface="Open Sans"/>
              <a:sym typeface="Open Sans"/>
            </a:endParaRPr>
          </a:p>
          <a:p>
            <a:pPr indent="0" lvl="0" marL="0" marR="0" rtl="0" algn="ctr">
              <a:lnSpc>
                <a:spcPct val="133300"/>
              </a:lnSpc>
              <a:spcBef>
                <a:spcPts val="500"/>
              </a:spcBef>
              <a:spcAft>
                <a:spcPts val="0"/>
              </a:spcAft>
              <a:buNone/>
            </a:pPr>
            <a:r>
              <a:rPr b="1" i="1" lang="en" sz="2400">
                <a:solidFill>
                  <a:srgbClr val="EFEFEF"/>
                </a:solidFill>
                <a:latin typeface="Open Sans"/>
                <a:ea typeface="Open Sans"/>
                <a:cs typeface="Open Sans"/>
                <a:sym typeface="Open Sans"/>
              </a:rPr>
              <a:t>The Make Believer </a:t>
            </a:r>
            <a:br>
              <a:rPr b="1" i="1" lang="en" sz="2400">
                <a:solidFill>
                  <a:srgbClr val="EFEFEF"/>
                </a:solidFill>
                <a:latin typeface="Open Sans"/>
                <a:ea typeface="Open Sans"/>
                <a:cs typeface="Open Sans"/>
                <a:sym typeface="Open Sans"/>
              </a:rPr>
            </a:br>
            <a:r>
              <a:rPr b="1" i="1" lang="en" sz="2400">
                <a:solidFill>
                  <a:srgbClr val="EFEFEF"/>
                </a:solidFill>
                <a:latin typeface="Open Sans"/>
                <a:ea typeface="Open Sans"/>
                <a:cs typeface="Open Sans"/>
                <a:sym typeface="Open Sans"/>
              </a:rPr>
              <a:t>(Monet’s Garden)</a:t>
            </a:r>
            <a:endParaRPr b="1" i="1" sz="2400">
              <a:solidFill>
                <a:srgbClr val="EFEFEF"/>
              </a:solidFill>
              <a:latin typeface="Open Sans"/>
              <a:ea typeface="Open Sans"/>
              <a:cs typeface="Open Sans"/>
              <a:sym typeface="Open Sans"/>
            </a:endParaRPr>
          </a:p>
          <a:p>
            <a:pPr indent="0" lvl="0" marL="0" marR="0" rtl="0" algn="ctr">
              <a:lnSpc>
                <a:spcPct val="133300"/>
              </a:lnSpc>
              <a:spcBef>
                <a:spcPts val="500"/>
              </a:spcBef>
              <a:spcAft>
                <a:spcPts val="0"/>
              </a:spcAft>
              <a:buNone/>
            </a:pPr>
            <a:r>
              <a:t/>
            </a:r>
            <a:endParaRPr b="1" i="1" sz="2400">
              <a:solidFill>
                <a:srgbClr val="EFEFEF"/>
              </a:solidFill>
              <a:latin typeface="Open Sans"/>
              <a:ea typeface="Open Sans"/>
              <a:cs typeface="Open Sans"/>
              <a:sym typeface="Open Sans"/>
            </a:endParaRPr>
          </a:p>
          <a:p>
            <a:pPr indent="0" lvl="0" marL="0" marR="0" rtl="0" algn="ctr">
              <a:lnSpc>
                <a:spcPct val="133300"/>
              </a:lnSpc>
              <a:spcBef>
                <a:spcPts val="500"/>
              </a:spcBef>
              <a:spcAft>
                <a:spcPts val="500"/>
              </a:spcAft>
              <a:buNone/>
            </a:pPr>
            <a:r>
              <a:rPr lang="en" sz="2400">
                <a:solidFill>
                  <a:srgbClr val="999999"/>
                </a:solidFill>
                <a:latin typeface="Open Sans"/>
                <a:ea typeface="Open Sans"/>
                <a:cs typeface="Open Sans"/>
                <a:sym typeface="Open Sans"/>
              </a:rPr>
              <a:t>2016</a:t>
            </a:r>
            <a:endParaRPr sz="2400">
              <a:solidFill>
                <a:srgbClr val="999999"/>
              </a:solidFill>
              <a:latin typeface="Open Sans"/>
              <a:ea typeface="Open Sans"/>
              <a:cs typeface="Open Sans"/>
              <a:sym typeface="Open Sans"/>
            </a:endParaRPr>
          </a:p>
        </p:txBody>
      </p:sp>
      <p:pic>
        <p:nvPicPr>
          <p:cNvPr descr="Image" id="327" name="Google Shape;327;p59"/>
          <p:cNvPicPr preferRelativeResize="0"/>
          <p:nvPr/>
        </p:nvPicPr>
        <p:blipFill>
          <a:blip r:embed="rId3">
            <a:alphaModFix/>
          </a:blip>
          <a:stretch>
            <a:fillRect/>
          </a:stretch>
        </p:blipFill>
        <p:spPr>
          <a:xfrm>
            <a:off x="3648075" y="0"/>
            <a:ext cx="5495925"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